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9"/>
  </p:notesMasterIdLst>
  <p:sldIdLst>
    <p:sldId id="256" r:id="rId2"/>
    <p:sldId id="372" r:id="rId3"/>
    <p:sldId id="325" r:id="rId4"/>
    <p:sldId id="340" r:id="rId5"/>
    <p:sldId id="285" r:id="rId6"/>
    <p:sldId id="286" r:id="rId7"/>
    <p:sldId id="341" r:id="rId8"/>
    <p:sldId id="326" r:id="rId9"/>
    <p:sldId id="351" r:id="rId10"/>
    <p:sldId id="374" r:id="rId11"/>
    <p:sldId id="371" r:id="rId12"/>
    <p:sldId id="343" r:id="rId13"/>
    <p:sldId id="344" r:id="rId14"/>
    <p:sldId id="315" r:id="rId15"/>
    <p:sldId id="335" r:id="rId16"/>
    <p:sldId id="360" r:id="rId17"/>
    <p:sldId id="361" r:id="rId18"/>
    <p:sldId id="363" r:id="rId19"/>
    <p:sldId id="364" r:id="rId20"/>
    <p:sldId id="365" r:id="rId21"/>
    <p:sldId id="366" r:id="rId22"/>
    <p:sldId id="367" r:id="rId23"/>
    <p:sldId id="368" r:id="rId24"/>
    <p:sldId id="291" r:id="rId25"/>
    <p:sldId id="316" r:id="rId26"/>
    <p:sldId id="337" r:id="rId27"/>
    <p:sldId id="342" r:id="rId28"/>
    <p:sldId id="346" r:id="rId29"/>
    <p:sldId id="345" r:id="rId30"/>
    <p:sldId id="347" r:id="rId31"/>
    <p:sldId id="348" r:id="rId32"/>
    <p:sldId id="338" r:id="rId33"/>
    <p:sldId id="355" r:id="rId34"/>
    <p:sldId id="357" r:id="rId35"/>
    <p:sldId id="358" r:id="rId36"/>
    <p:sldId id="369" r:id="rId37"/>
    <p:sldId id="37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p:scale>
          <a:sx n="70" d="100"/>
          <a:sy n="70"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pxdr\Documents\Presentations\ses%20presentation%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pxdr\Documents\Presentations\ses%20presentation%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pxdr\Documents\Presentations\ses%20presentation%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Household income and risk of autism</a:t>
            </a:r>
            <a:endParaRPr lang="en-US"/>
          </a:p>
        </c:rich>
      </c:tx>
      <c:layout/>
      <c:overlay val="0"/>
    </c:title>
    <c:autoTitleDeleted val="0"/>
    <c:plotArea>
      <c:layout/>
      <c:lineChart>
        <c:grouping val="standard"/>
        <c:varyColors val="0"/>
        <c:ser>
          <c:idx val="0"/>
          <c:order val="0"/>
          <c:tx>
            <c:strRef>
              <c:f>Sheet1!$B$2</c:f>
              <c:strCache>
                <c:ptCount val="1"/>
                <c:pt idx="0">
                  <c:v>Adjusted Odds Ratio</c:v>
                </c:pt>
              </c:strCache>
            </c:strRef>
          </c:tx>
          <c:spPr>
            <a:ln>
              <a:noFill/>
            </a:ln>
          </c:spPr>
          <c:marker>
            <c:symbol val="circle"/>
            <c:size val="12"/>
          </c:marker>
          <c:errBars>
            <c:errDir val="y"/>
            <c:errBarType val="both"/>
            <c:errValType val="cust"/>
            <c:noEndCap val="0"/>
            <c:plus>
              <c:numRef>
                <c:f>Sheet1!$D$3:$D$7</c:f>
                <c:numCache>
                  <c:formatCode>General</c:formatCode>
                  <c:ptCount val="5"/>
                  <c:pt idx="0">
                    <c:v>0</c:v>
                  </c:pt>
                  <c:pt idx="1">
                    <c:v>0.1</c:v>
                  </c:pt>
                  <c:pt idx="2">
                    <c:v>0.2</c:v>
                  </c:pt>
                  <c:pt idx="3">
                    <c:v>0.2</c:v>
                  </c:pt>
                  <c:pt idx="4">
                    <c:v>0.2</c:v>
                  </c:pt>
                </c:numCache>
              </c:numRef>
            </c:plus>
            <c:minus>
              <c:numRef>
                <c:f>Sheet1!$C$3:$C$7</c:f>
                <c:numCache>
                  <c:formatCode>General</c:formatCode>
                  <c:ptCount val="5"/>
                  <c:pt idx="0">
                    <c:v>0</c:v>
                  </c:pt>
                  <c:pt idx="1">
                    <c:v>0.1</c:v>
                  </c:pt>
                  <c:pt idx="2">
                    <c:v>0.1</c:v>
                  </c:pt>
                  <c:pt idx="3">
                    <c:v>0.1</c:v>
                  </c:pt>
                  <c:pt idx="4">
                    <c:v>0.1</c:v>
                  </c:pt>
                </c:numCache>
              </c:numRef>
            </c:minus>
          </c:errBars>
          <c:cat>
            <c:strRef>
              <c:f>Sheet1!$A$3:$A$7</c:f>
              <c:strCache>
                <c:ptCount val="5"/>
                <c:pt idx="0">
                  <c:v>Highest Income (Reference)</c:v>
                </c:pt>
                <c:pt idx="1">
                  <c:v>Q2</c:v>
                </c:pt>
                <c:pt idx="2">
                  <c:v>Q3</c:v>
                </c:pt>
                <c:pt idx="3">
                  <c:v>Q4</c:v>
                </c:pt>
                <c:pt idx="4">
                  <c:v>Lowest Income</c:v>
                </c:pt>
              </c:strCache>
            </c:strRef>
          </c:cat>
          <c:val>
            <c:numRef>
              <c:f>Sheet1!$B$3:$B$7</c:f>
              <c:numCache>
                <c:formatCode>General</c:formatCode>
                <c:ptCount val="5"/>
                <c:pt idx="0">
                  <c:v>1</c:v>
                </c:pt>
                <c:pt idx="1">
                  <c:v>1.1000000000000001</c:v>
                </c:pt>
                <c:pt idx="2">
                  <c:v>1.3</c:v>
                </c:pt>
                <c:pt idx="3">
                  <c:v>1.4</c:v>
                </c:pt>
                <c:pt idx="4">
                  <c:v>1.3</c:v>
                </c:pt>
              </c:numCache>
            </c:numRef>
          </c:val>
          <c:smooth val="0"/>
        </c:ser>
        <c:dLbls>
          <c:showLegendKey val="0"/>
          <c:showVal val="0"/>
          <c:showCatName val="0"/>
          <c:showSerName val="0"/>
          <c:showPercent val="0"/>
          <c:showBubbleSize val="0"/>
        </c:dLbls>
        <c:marker val="1"/>
        <c:smooth val="0"/>
        <c:axId val="80909440"/>
        <c:axId val="80911360"/>
      </c:lineChart>
      <c:catAx>
        <c:axId val="80909440"/>
        <c:scaling>
          <c:orientation val="minMax"/>
        </c:scaling>
        <c:delete val="0"/>
        <c:axPos val="b"/>
        <c:title>
          <c:tx>
            <c:rich>
              <a:bodyPr/>
              <a:lstStyle/>
              <a:p>
                <a:pPr>
                  <a:defRPr/>
                </a:pPr>
                <a:r>
                  <a:rPr lang="en-GB" sz="1200"/>
                  <a:t>Quintiles</a:t>
                </a:r>
                <a:r>
                  <a:rPr lang="en-GB" sz="1200" baseline="0"/>
                  <a:t> of equivalised household family income</a:t>
                </a:r>
                <a:endParaRPr lang="en-GB" sz="1200"/>
              </a:p>
            </c:rich>
          </c:tx>
          <c:layout/>
          <c:overlay val="0"/>
        </c:title>
        <c:majorTickMark val="out"/>
        <c:minorTickMark val="none"/>
        <c:tickLblPos val="nextTo"/>
        <c:crossAx val="80911360"/>
        <c:crosses val="autoZero"/>
        <c:auto val="1"/>
        <c:lblAlgn val="ctr"/>
        <c:lblOffset val="100"/>
        <c:noMultiLvlLbl val="0"/>
      </c:catAx>
      <c:valAx>
        <c:axId val="80911360"/>
        <c:scaling>
          <c:orientation val="minMax"/>
          <c:max val="1.8"/>
          <c:min val="0.8"/>
        </c:scaling>
        <c:delete val="0"/>
        <c:axPos val="l"/>
        <c:majorGridlines/>
        <c:title>
          <c:tx>
            <c:rich>
              <a:bodyPr rot="-5400000" vert="horz"/>
              <a:lstStyle/>
              <a:p>
                <a:pPr>
                  <a:defRPr/>
                </a:pPr>
                <a:r>
                  <a:rPr lang="en-GB" sz="1200"/>
                  <a:t>Adjusted Odds Ratio</a:t>
                </a:r>
              </a:p>
            </c:rich>
          </c:tx>
          <c:layout/>
          <c:overlay val="0"/>
        </c:title>
        <c:numFmt formatCode="General" sourceLinked="1"/>
        <c:majorTickMark val="out"/>
        <c:minorTickMark val="none"/>
        <c:tickLblPos val="nextTo"/>
        <c:crossAx val="80909440"/>
        <c:crosses val="autoZero"/>
        <c:crossBetween val="between"/>
        <c:majorUnit val="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Parental</a:t>
            </a:r>
            <a:r>
              <a:rPr lang="en-US" baseline="0"/>
              <a:t> education and risk of autism</a:t>
            </a:r>
            <a:endParaRPr lang="en-US"/>
          </a:p>
        </c:rich>
      </c:tx>
      <c:layout/>
      <c:overlay val="0"/>
    </c:title>
    <c:autoTitleDeleted val="0"/>
    <c:plotArea>
      <c:layout/>
      <c:lineChart>
        <c:grouping val="standard"/>
        <c:varyColors val="0"/>
        <c:ser>
          <c:idx val="0"/>
          <c:order val="0"/>
          <c:tx>
            <c:strRef>
              <c:f>Sheet2!$B$2</c:f>
              <c:strCache>
                <c:ptCount val="1"/>
                <c:pt idx="0">
                  <c:v>Adjusted Odds Ratio</c:v>
                </c:pt>
              </c:strCache>
            </c:strRef>
          </c:tx>
          <c:spPr>
            <a:ln>
              <a:noFill/>
            </a:ln>
          </c:spPr>
          <c:marker>
            <c:symbol val="circle"/>
            <c:size val="14"/>
          </c:marker>
          <c:errBars>
            <c:errDir val="y"/>
            <c:errBarType val="both"/>
            <c:errValType val="cust"/>
            <c:noEndCap val="0"/>
            <c:plus>
              <c:numRef>
                <c:f>Sheet1!$D$3:$D$7</c:f>
                <c:numCache>
                  <c:formatCode>General</c:formatCode>
                  <c:ptCount val="5"/>
                  <c:pt idx="0">
                    <c:v>0</c:v>
                  </c:pt>
                  <c:pt idx="1">
                    <c:v>0.1</c:v>
                  </c:pt>
                  <c:pt idx="2">
                    <c:v>0.2</c:v>
                  </c:pt>
                  <c:pt idx="3">
                    <c:v>0.2</c:v>
                  </c:pt>
                  <c:pt idx="4">
                    <c:v>0.2</c:v>
                  </c:pt>
                </c:numCache>
              </c:numRef>
            </c:plus>
            <c:minus>
              <c:numRef>
                <c:f>Sheet1!$C$3:$C$7</c:f>
                <c:numCache>
                  <c:formatCode>General</c:formatCode>
                  <c:ptCount val="5"/>
                  <c:pt idx="0">
                    <c:v>0</c:v>
                  </c:pt>
                  <c:pt idx="1">
                    <c:v>0.1</c:v>
                  </c:pt>
                  <c:pt idx="2">
                    <c:v>0.1</c:v>
                  </c:pt>
                  <c:pt idx="3">
                    <c:v>0.1</c:v>
                  </c:pt>
                  <c:pt idx="4">
                    <c:v>0.1</c:v>
                  </c:pt>
                </c:numCache>
              </c:numRef>
            </c:minus>
          </c:errBars>
          <c:cat>
            <c:strRef>
              <c:f>Sheet2!$A$3:$A$5</c:f>
              <c:strCache>
                <c:ptCount val="3"/>
                <c:pt idx="0">
                  <c:v>&gt; 12 years (reference)</c:v>
                </c:pt>
                <c:pt idx="1">
                  <c:v>10-12 years</c:v>
                </c:pt>
                <c:pt idx="2">
                  <c:v>&lt; 9 years</c:v>
                </c:pt>
              </c:strCache>
            </c:strRef>
          </c:cat>
          <c:val>
            <c:numRef>
              <c:f>Sheet2!$B$3:$B$5</c:f>
              <c:numCache>
                <c:formatCode>General</c:formatCode>
                <c:ptCount val="3"/>
                <c:pt idx="0">
                  <c:v>1</c:v>
                </c:pt>
                <c:pt idx="1">
                  <c:v>1</c:v>
                </c:pt>
                <c:pt idx="2">
                  <c:v>0.9</c:v>
                </c:pt>
              </c:numCache>
            </c:numRef>
          </c:val>
          <c:smooth val="0"/>
        </c:ser>
        <c:dLbls>
          <c:showLegendKey val="0"/>
          <c:showVal val="0"/>
          <c:showCatName val="0"/>
          <c:showSerName val="0"/>
          <c:showPercent val="0"/>
          <c:showBubbleSize val="0"/>
        </c:dLbls>
        <c:marker val="1"/>
        <c:smooth val="0"/>
        <c:axId val="83849984"/>
        <c:axId val="83851904"/>
      </c:lineChart>
      <c:catAx>
        <c:axId val="83849984"/>
        <c:scaling>
          <c:orientation val="minMax"/>
        </c:scaling>
        <c:delete val="0"/>
        <c:axPos val="b"/>
        <c:title>
          <c:tx>
            <c:rich>
              <a:bodyPr/>
              <a:lstStyle/>
              <a:p>
                <a:pPr>
                  <a:defRPr/>
                </a:pPr>
                <a:r>
                  <a:rPr lang="en-GB" sz="1200"/>
                  <a:t>Highest education</a:t>
                </a:r>
                <a:r>
                  <a:rPr lang="en-GB" sz="1200" baseline="0"/>
                  <a:t> of parents</a:t>
                </a:r>
                <a:endParaRPr lang="en-GB" sz="1200"/>
              </a:p>
            </c:rich>
          </c:tx>
          <c:layout/>
          <c:overlay val="0"/>
        </c:title>
        <c:majorTickMark val="out"/>
        <c:minorTickMark val="none"/>
        <c:tickLblPos val="nextTo"/>
        <c:crossAx val="83851904"/>
        <c:crosses val="autoZero"/>
        <c:auto val="1"/>
        <c:lblAlgn val="ctr"/>
        <c:lblOffset val="100"/>
        <c:noMultiLvlLbl val="0"/>
      </c:catAx>
      <c:valAx>
        <c:axId val="83851904"/>
        <c:scaling>
          <c:orientation val="minMax"/>
          <c:max val="1.4"/>
          <c:min val="0.60000000000000064"/>
        </c:scaling>
        <c:delete val="0"/>
        <c:axPos val="l"/>
        <c:majorGridlines>
          <c:spPr>
            <a:ln>
              <a:solidFill>
                <a:srgbClr val="4F81BD">
                  <a:alpha val="27000"/>
                </a:srgbClr>
              </a:solidFill>
            </a:ln>
          </c:spPr>
        </c:majorGridlines>
        <c:title>
          <c:tx>
            <c:rich>
              <a:bodyPr rot="-5400000" vert="horz"/>
              <a:lstStyle/>
              <a:p>
                <a:pPr>
                  <a:defRPr/>
                </a:pPr>
                <a:r>
                  <a:rPr lang="en-GB" sz="1200"/>
                  <a:t>Adjusted</a:t>
                </a:r>
                <a:r>
                  <a:rPr lang="en-GB" sz="1200" baseline="0"/>
                  <a:t> Odds Ratio</a:t>
                </a:r>
                <a:endParaRPr lang="en-GB" sz="1200"/>
              </a:p>
            </c:rich>
          </c:tx>
          <c:layout/>
          <c:overlay val="0"/>
        </c:title>
        <c:numFmt formatCode="General" sourceLinked="1"/>
        <c:majorTickMark val="out"/>
        <c:minorTickMark val="none"/>
        <c:tickLblPos val="nextTo"/>
        <c:crossAx val="83849984"/>
        <c:crosses val="autoZero"/>
        <c:crossBetween val="between"/>
        <c:majorUnit val="0.2"/>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Parental</a:t>
            </a:r>
            <a:r>
              <a:rPr lang="en-US" baseline="0"/>
              <a:t> Occupational Class and risk of autism</a:t>
            </a:r>
            <a:endParaRPr lang="en-US"/>
          </a:p>
        </c:rich>
      </c:tx>
      <c:layout/>
      <c:overlay val="0"/>
    </c:title>
    <c:autoTitleDeleted val="0"/>
    <c:plotArea>
      <c:layout/>
      <c:lineChart>
        <c:grouping val="standard"/>
        <c:varyColors val="0"/>
        <c:ser>
          <c:idx val="0"/>
          <c:order val="0"/>
          <c:tx>
            <c:strRef>
              <c:f>Sheet3!$B$2</c:f>
              <c:strCache>
                <c:ptCount val="1"/>
                <c:pt idx="0">
                  <c:v>Adjusted Odds Ratio</c:v>
                </c:pt>
              </c:strCache>
            </c:strRef>
          </c:tx>
          <c:spPr>
            <a:ln>
              <a:noFill/>
            </a:ln>
          </c:spPr>
          <c:marker>
            <c:symbol val="circle"/>
            <c:size val="12"/>
          </c:marker>
          <c:errBars>
            <c:errDir val="y"/>
            <c:errBarType val="both"/>
            <c:errValType val="cust"/>
            <c:noEndCap val="0"/>
            <c:plus>
              <c:numRef>
                <c:f>Sheet1!$D$3:$D$7</c:f>
                <c:numCache>
                  <c:formatCode>General</c:formatCode>
                  <c:ptCount val="5"/>
                  <c:pt idx="0">
                    <c:v>0</c:v>
                  </c:pt>
                  <c:pt idx="1">
                    <c:v>0.1</c:v>
                  </c:pt>
                  <c:pt idx="2">
                    <c:v>0.2</c:v>
                  </c:pt>
                  <c:pt idx="3">
                    <c:v>0.2</c:v>
                  </c:pt>
                  <c:pt idx="4">
                    <c:v>0.2</c:v>
                  </c:pt>
                </c:numCache>
              </c:numRef>
            </c:plus>
            <c:minus>
              <c:numRef>
                <c:f>Sheet1!$C$3:$C$7</c:f>
                <c:numCache>
                  <c:formatCode>General</c:formatCode>
                  <c:ptCount val="5"/>
                  <c:pt idx="0">
                    <c:v>0</c:v>
                  </c:pt>
                  <c:pt idx="1">
                    <c:v>0.1</c:v>
                  </c:pt>
                  <c:pt idx="2">
                    <c:v>0.1</c:v>
                  </c:pt>
                  <c:pt idx="3">
                    <c:v>0.1</c:v>
                  </c:pt>
                  <c:pt idx="4">
                    <c:v>0.1</c:v>
                  </c:pt>
                </c:numCache>
              </c:numRef>
            </c:minus>
          </c:errBars>
          <c:cat>
            <c:strRef>
              <c:f>Sheet3!$A$3:$A$7</c:f>
              <c:strCache>
                <c:ptCount val="5"/>
                <c:pt idx="0">
                  <c:v>Higher Nonmanual</c:v>
                </c:pt>
                <c:pt idx="1">
                  <c:v>Intermediate Nonmanual</c:v>
                </c:pt>
                <c:pt idx="2">
                  <c:v>Lower Nonmanual</c:v>
                </c:pt>
                <c:pt idx="3">
                  <c:v>Skilled Manual</c:v>
                </c:pt>
                <c:pt idx="4">
                  <c:v>Unskilled Manual</c:v>
                </c:pt>
              </c:strCache>
            </c:strRef>
          </c:cat>
          <c:val>
            <c:numRef>
              <c:f>Sheet3!$B$3:$B$7</c:f>
              <c:numCache>
                <c:formatCode>General</c:formatCode>
                <c:ptCount val="5"/>
                <c:pt idx="0">
                  <c:v>1</c:v>
                </c:pt>
                <c:pt idx="1">
                  <c:v>0.9</c:v>
                </c:pt>
                <c:pt idx="2">
                  <c:v>0.9</c:v>
                </c:pt>
                <c:pt idx="3">
                  <c:v>1.2</c:v>
                </c:pt>
                <c:pt idx="4">
                  <c:v>1.4</c:v>
                </c:pt>
              </c:numCache>
            </c:numRef>
          </c:val>
          <c:smooth val="0"/>
        </c:ser>
        <c:dLbls>
          <c:showLegendKey val="0"/>
          <c:showVal val="0"/>
          <c:showCatName val="0"/>
          <c:showSerName val="0"/>
          <c:showPercent val="0"/>
          <c:showBubbleSize val="0"/>
        </c:dLbls>
        <c:marker val="1"/>
        <c:smooth val="0"/>
        <c:axId val="83902848"/>
        <c:axId val="83904768"/>
      </c:lineChart>
      <c:catAx>
        <c:axId val="83902848"/>
        <c:scaling>
          <c:orientation val="minMax"/>
        </c:scaling>
        <c:delete val="0"/>
        <c:axPos val="b"/>
        <c:title>
          <c:tx>
            <c:rich>
              <a:bodyPr/>
              <a:lstStyle/>
              <a:p>
                <a:pPr>
                  <a:defRPr/>
                </a:pPr>
                <a:r>
                  <a:rPr lang="en-GB" sz="1200"/>
                  <a:t>Highest</a:t>
                </a:r>
                <a:r>
                  <a:rPr lang="en-GB" sz="1200" baseline="0"/>
                  <a:t> occupational class of parents</a:t>
                </a:r>
                <a:endParaRPr lang="en-GB" sz="1200"/>
              </a:p>
            </c:rich>
          </c:tx>
          <c:layout/>
          <c:overlay val="0"/>
        </c:title>
        <c:majorTickMark val="out"/>
        <c:minorTickMark val="none"/>
        <c:tickLblPos val="nextTo"/>
        <c:crossAx val="83904768"/>
        <c:crosses val="autoZero"/>
        <c:auto val="1"/>
        <c:lblAlgn val="ctr"/>
        <c:lblOffset val="100"/>
        <c:noMultiLvlLbl val="0"/>
      </c:catAx>
      <c:valAx>
        <c:axId val="83904768"/>
        <c:scaling>
          <c:orientation val="minMax"/>
          <c:max val="1.6"/>
          <c:min val="0.60000000000000064"/>
        </c:scaling>
        <c:delete val="0"/>
        <c:axPos val="l"/>
        <c:majorGridlines/>
        <c:title>
          <c:tx>
            <c:rich>
              <a:bodyPr rot="-5400000" vert="horz"/>
              <a:lstStyle/>
              <a:p>
                <a:pPr>
                  <a:defRPr/>
                </a:pPr>
                <a:r>
                  <a:rPr lang="en-GB" sz="1200"/>
                  <a:t>Adjusted Odds</a:t>
                </a:r>
                <a:r>
                  <a:rPr lang="en-GB" sz="1200" baseline="0"/>
                  <a:t> Ratio</a:t>
                </a:r>
                <a:endParaRPr lang="en-GB" sz="1200"/>
              </a:p>
            </c:rich>
          </c:tx>
          <c:layout/>
          <c:overlay val="0"/>
        </c:title>
        <c:numFmt formatCode="General" sourceLinked="1"/>
        <c:majorTickMark val="out"/>
        <c:minorTickMark val="none"/>
        <c:tickLblPos val="nextTo"/>
        <c:crossAx val="83902848"/>
        <c:crosses val="autoZero"/>
        <c:crossBetween val="between"/>
        <c:majorUnit val="0.2"/>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54A26-7A55-4312-B394-78E595767CD3}" type="datetimeFigureOut">
              <a:rPr lang="en-GB" smtClean="0"/>
              <a:t>05/04/2014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7CA02-DB50-4575-BDD7-E292E39A406E}" type="slidenum">
              <a:rPr lang="en-GB" smtClean="0"/>
              <a:t>‹#›</a:t>
            </a:fld>
            <a:endParaRPr lang="en-GB"/>
          </a:p>
        </p:txBody>
      </p:sp>
    </p:spTree>
    <p:extLst>
      <p:ext uri="{BB962C8B-B14F-4D97-AF65-F5344CB8AC3E}">
        <p14:creationId xmlns:p14="http://schemas.microsoft.com/office/powerpoint/2010/main" val="221033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B1BC4DAE-2A05-4757-92E5-105A5034BAF6}" type="slidenum">
              <a:rPr lang="sv-SE" altLang="sv-SE" smtClean="0">
                <a:latin typeface="Arial" pitchFamily="34" charset="0"/>
              </a:rPr>
              <a:pPr/>
              <a:t>16</a:t>
            </a:fld>
            <a:endParaRPr lang="sv-SE" altLang="sv-SE" smtClean="0">
              <a:latin typeface="Arial"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sv-SE" altLang="sv-S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tshållare för bildobjekt 1"/>
          <p:cNvSpPr>
            <a:spLocks noGrp="1" noRot="1" noChangeAspect="1" noTextEdit="1"/>
          </p:cNvSpPr>
          <p:nvPr>
            <p:ph type="sldImg"/>
          </p:nvPr>
        </p:nvSpPr>
        <p:spPr>
          <a:ln/>
        </p:spPr>
      </p:sp>
      <p:sp>
        <p:nvSpPr>
          <p:cNvPr id="13315" name="Platshållare för anteckningar 2"/>
          <p:cNvSpPr>
            <a:spLocks noGrp="1"/>
          </p:cNvSpPr>
          <p:nvPr>
            <p:ph type="body" idx="1"/>
          </p:nvPr>
        </p:nvSpPr>
        <p:spPr>
          <a:noFill/>
        </p:spPr>
        <p:txBody>
          <a:bodyPr/>
          <a:lstStyle/>
          <a:p>
            <a:r>
              <a:rPr lang="sv-SE" altLang="sv-SE" smtClean="0">
                <a:latin typeface="Arial" pitchFamily="34" charset="0"/>
              </a:rPr>
              <a:t>The Stockholm youth cohort is part of a bigger research program about mental illnesses/ psychiatric disorders in a research group of the Department of Public health sciences</a:t>
            </a:r>
          </a:p>
          <a:p>
            <a:endParaRPr lang="sv-SE" altLang="sv-SE" smtClean="0">
              <a:latin typeface="Arial" pitchFamily="34" charset="0"/>
            </a:endParaRPr>
          </a:p>
          <a:p>
            <a:r>
              <a:rPr lang="sv-SE" altLang="sv-SE" smtClean="0">
                <a:latin typeface="Arial" pitchFamily="34" charset="0"/>
              </a:rPr>
              <a:t>By registration of data in Swedish registers we have the possibility not only to look at various factors like perinatal characteristics and SES in the index individuals, but also their relatives, which we find through the </a:t>
            </a:r>
            <a:r>
              <a:rPr lang="sv-SE" altLang="sv-SE" b="1" smtClean="0">
                <a:latin typeface="Arial" pitchFamily="34" charset="0"/>
              </a:rPr>
              <a:t>Multi Generational Register</a:t>
            </a:r>
          </a:p>
          <a:p>
            <a:endParaRPr lang="sv-SE" altLang="sv-SE" b="1" smtClean="0">
              <a:latin typeface="Arial" pitchFamily="34" charset="0"/>
            </a:endParaRPr>
          </a:p>
          <a:p>
            <a:endParaRPr lang="sv-SE" altLang="sv-SE" smtClean="0">
              <a:latin typeface="Arial" pitchFamily="34" charset="0"/>
            </a:endParaRPr>
          </a:p>
        </p:txBody>
      </p:sp>
      <p:sp>
        <p:nvSpPr>
          <p:cNvPr id="13316" name="Platshållare för bildnummer 3"/>
          <p:cNvSpPr>
            <a:spLocks noGrp="1"/>
          </p:cNvSpPr>
          <p:nvPr>
            <p:ph type="sldNum" sz="quarter" idx="5"/>
          </p:nvPr>
        </p:nvSpPr>
        <p:spPr>
          <a:noFill/>
          <a:ln>
            <a:miter lim="800000"/>
            <a:headEnd/>
            <a:tailEnd/>
          </a:ln>
        </p:spPr>
        <p:txBody>
          <a:bodyPr/>
          <a:lstStyle/>
          <a:p>
            <a:fld id="{6862997D-CCDD-45C4-B807-A40954B03C62}" type="slidenum">
              <a:rPr lang="sv-SE" altLang="sv-SE" smtClean="0">
                <a:latin typeface="Arial" pitchFamily="34" charset="0"/>
              </a:rPr>
              <a:pPr/>
              <a:t>17</a:t>
            </a:fld>
            <a:endParaRPr lang="sv-SE" altLang="sv-S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p:spPr>
        <p:txBody>
          <a:bodyPr/>
          <a:lstStyle/>
          <a:p>
            <a:r>
              <a:rPr lang="sv-SE" altLang="sv-SE" smtClean="0">
                <a:latin typeface="Arial" pitchFamily="34" charset="0"/>
              </a:rPr>
              <a:t>What proportion of our cases do we find in which register?</a:t>
            </a:r>
          </a:p>
          <a:p>
            <a:endParaRPr lang="sv-SE" altLang="sv-SE" smtClean="0">
              <a:latin typeface="Arial" pitchFamily="34" charset="0"/>
            </a:endParaRPr>
          </a:p>
          <a:p>
            <a:r>
              <a:rPr lang="sv-SE" altLang="sv-SE" smtClean="0">
                <a:latin typeface="Arial" pitchFamily="34" charset="0"/>
              </a:rPr>
              <a:t>Also from these registers we can obtain information on </a:t>
            </a:r>
            <a:r>
              <a:rPr lang="sv-SE" altLang="sv-SE" b="1" smtClean="0">
                <a:latin typeface="Arial" pitchFamily="34" charset="0"/>
              </a:rPr>
              <a:t>parental psychiatric care </a:t>
            </a:r>
            <a:r>
              <a:rPr lang="sv-SE" altLang="sv-SE" smtClean="0">
                <a:latin typeface="Arial" pitchFamily="34" charset="0"/>
              </a:rPr>
              <a:t>although data is poor concerning ASD in parents</a:t>
            </a:r>
          </a:p>
          <a:p>
            <a:endParaRPr lang="sv-SE" altLang="sv-SE" b="1" smtClean="0">
              <a:latin typeface="Arial" pitchFamily="34" charset="0"/>
            </a:endParaRPr>
          </a:p>
        </p:txBody>
      </p:sp>
      <p:sp>
        <p:nvSpPr>
          <p:cNvPr id="14340" name="Platshållare för bildnummer 3"/>
          <p:cNvSpPr>
            <a:spLocks noGrp="1"/>
          </p:cNvSpPr>
          <p:nvPr>
            <p:ph type="sldNum" sz="quarter" idx="5"/>
          </p:nvPr>
        </p:nvSpPr>
        <p:spPr>
          <a:noFill/>
          <a:ln>
            <a:miter lim="800000"/>
            <a:headEnd/>
            <a:tailEnd/>
          </a:ln>
        </p:spPr>
        <p:txBody>
          <a:bodyPr/>
          <a:lstStyle/>
          <a:p>
            <a:fld id="{8E0F6719-486E-485D-9DF1-5B5BFE3083B0}" type="slidenum">
              <a:rPr lang="sv-SE" altLang="sv-SE" smtClean="0">
                <a:latin typeface="Arial" pitchFamily="34" charset="0"/>
              </a:rPr>
              <a:pPr/>
              <a:t>18</a:t>
            </a:fld>
            <a:endParaRPr lang="sv-SE" altLang="sv-S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noTextEdit="1"/>
          </p:cNvSpPr>
          <p:nvPr>
            <p:ph type="sldImg"/>
          </p:nvPr>
        </p:nvSpPr>
        <p:spPr>
          <a:ln/>
        </p:spPr>
      </p:sp>
      <p:sp>
        <p:nvSpPr>
          <p:cNvPr id="60419" name="Platshållare för anteckningar 2"/>
          <p:cNvSpPr>
            <a:spLocks noGrp="1"/>
          </p:cNvSpPr>
          <p:nvPr>
            <p:ph type="body" idx="1"/>
          </p:nvPr>
        </p:nvSpPr>
        <p:spPr/>
        <p:txBody>
          <a:bodyPr/>
          <a:lstStyle/>
          <a:p>
            <a:pPr eaLnBrk="1" hangingPunct="1">
              <a:defRPr/>
            </a:pPr>
            <a:r>
              <a:rPr lang="sv-SE" altLang="sv-SE" dirty="0" smtClean="0">
                <a:latin typeface="Arial" pitchFamily="34" charset="0"/>
              </a:rPr>
              <a:t>The </a:t>
            </a:r>
            <a:r>
              <a:rPr lang="sv-SE" altLang="sv-SE" dirty="0" err="1" smtClean="0">
                <a:latin typeface="Arial" pitchFamily="34" charset="0"/>
              </a:rPr>
              <a:t>aims</a:t>
            </a:r>
            <a:r>
              <a:rPr lang="sv-SE" altLang="sv-SE" dirty="0" smtClean="0">
                <a:latin typeface="Arial" pitchFamily="34" charset="0"/>
              </a:rPr>
              <a:t> </a:t>
            </a:r>
            <a:r>
              <a:rPr lang="sv-SE" altLang="sv-SE" dirty="0" err="1" smtClean="0">
                <a:latin typeface="Arial" pitchFamily="34" charset="0"/>
              </a:rPr>
              <a:t>of</a:t>
            </a:r>
            <a:r>
              <a:rPr lang="sv-SE" altLang="sv-SE" dirty="0" smtClean="0">
                <a:latin typeface="Arial" pitchFamily="34" charset="0"/>
              </a:rPr>
              <a:t> </a:t>
            </a:r>
            <a:r>
              <a:rPr lang="sv-SE" altLang="sv-SE" dirty="0" err="1" smtClean="0">
                <a:latin typeface="Arial" pitchFamily="34" charset="0"/>
              </a:rPr>
              <a:t>this</a:t>
            </a:r>
            <a:r>
              <a:rPr lang="sv-SE" altLang="sv-SE" dirty="0" smtClean="0">
                <a:latin typeface="Arial" pitchFamily="34" charset="0"/>
              </a:rPr>
              <a:t> paper </a:t>
            </a:r>
            <a:r>
              <a:rPr lang="sv-SE" altLang="sv-SE" dirty="0" err="1" smtClean="0">
                <a:latin typeface="Arial" pitchFamily="34" charset="0"/>
              </a:rPr>
              <a:t>were</a:t>
            </a:r>
            <a:r>
              <a:rPr lang="sv-SE" altLang="sv-SE" dirty="0" smtClean="0">
                <a:latin typeface="Arial" pitchFamily="34" charset="0"/>
              </a:rPr>
              <a:t> </a:t>
            </a:r>
            <a:r>
              <a:rPr lang="sv-SE" altLang="sv-SE" dirty="0" err="1" smtClean="0">
                <a:latin typeface="Arial" pitchFamily="34" charset="0"/>
              </a:rPr>
              <a:t>to</a:t>
            </a:r>
            <a:endParaRPr lang="sv-SE" altLang="sv-SE" dirty="0" smtClean="0">
              <a:latin typeface="Arial" pitchFamily="34" charset="0"/>
            </a:endParaRPr>
          </a:p>
          <a:p>
            <a:pPr marL="228600" indent="-228600" eaLnBrk="1" hangingPunct="1">
              <a:buFontTx/>
              <a:buAutoNum type="arabicParenR"/>
              <a:defRPr/>
            </a:pPr>
            <a:r>
              <a:rPr lang="sv-SE" altLang="sv-SE" dirty="0" smtClean="0">
                <a:latin typeface="Arial" pitchFamily="34" charset="0"/>
              </a:rPr>
              <a:t>Present </a:t>
            </a:r>
            <a:r>
              <a:rPr lang="sv-SE" altLang="sv-SE" b="1" dirty="0" smtClean="0">
                <a:latin typeface="Arial" pitchFamily="34" charset="0"/>
              </a:rPr>
              <a:t>SYC </a:t>
            </a:r>
            <a:r>
              <a:rPr lang="sv-SE" altLang="sv-SE" b="1" dirty="0" err="1" smtClean="0">
                <a:latin typeface="Arial" pitchFamily="34" charset="0"/>
              </a:rPr>
              <a:t>study</a:t>
            </a:r>
            <a:r>
              <a:rPr lang="sv-SE" altLang="sv-SE" b="1" dirty="0" smtClean="0">
                <a:latin typeface="Arial" pitchFamily="34" charset="0"/>
              </a:rPr>
              <a:t> design </a:t>
            </a:r>
            <a:r>
              <a:rPr lang="sv-SE" altLang="sv-SE" dirty="0" err="1" smtClean="0">
                <a:latin typeface="Arial" pitchFamily="34" charset="0"/>
              </a:rPr>
              <a:t>which</a:t>
            </a:r>
            <a:r>
              <a:rPr lang="sv-SE" altLang="sv-SE" dirty="0" smtClean="0">
                <a:latin typeface="Arial" pitchFamily="34" charset="0"/>
              </a:rPr>
              <a:t> I </a:t>
            </a:r>
            <a:r>
              <a:rPr lang="sv-SE" altLang="sv-SE" dirty="0" err="1" smtClean="0">
                <a:latin typeface="Arial" pitchFamily="34" charset="0"/>
              </a:rPr>
              <a:t>told</a:t>
            </a:r>
            <a:r>
              <a:rPr lang="sv-SE" altLang="sv-SE" dirty="0" smtClean="0">
                <a:latin typeface="Arial" pitchFamily="34" charset="0"/>
              </a:rPr>
              <a:t> </a:t>
            </a:r>
            <a:r>
              <a:rPr lang="sv-SE" altLang="sv-SE" dirty="0" err="1" smtClean="0">
                <a:latin typeface="Arial" pitchFamily="34" charset="0"/>
              </a:rPr>
              <a:t>you</a:t>
            </a:r>
            <a:r>
              <a:rPr lang="sv-SE" altLang="sv-SE" dirty="0" smtClean="0">
                <a:latin typeface="Arial" pitchFamily="34" charset="0"/>
              </a:rPr>
              <a:t> a </a:t>
            </a:r>
            <a:r>
              <a:rPr lang="sv-SE" altLang="sv-SE" dirty="0" err="1" smtClean="0">
                <a:latin typeface="Arial" pitchFamily="34" charset="0"/>
              </a:rPr>
              <a:t>little</a:t>
            </a:r>
            <a:r>
              <a:rPr lang="sv-SE" altLang="sv-SE" dirty="0" smtClean="0">
                <a:latin typeface="Arial" pitchFamily="34" charset="0"/>
              </a:rPr>
              <a:t> bit </a:t>
            </a:r>
            <a:r>
              <a:rPr lang="sv-SE" altLang="sv-SE" dirty="0" err="1" smtClean="0">
                <a:latin typeface="Arial" pitchFamily="34" charset="0"/>
              </a:rPr>
              <a:t>about</a:t>
            </a:r>
            <a:r>
              <a:rPr lang="sv-SE" altLang="sv-SE" dirty="0" smtClean="0">
                <a:latin typeface="Arial" pitchFamily="34" charset="0"/>
              </a:rPr>
              <a:t> </a:t>
            </a:r>
            <a:r>
              <a:rPr lang="sv-SE" altLang="sv-SE" dirty="0" err="1" smtClean="0">
                <a:latin typeface="Arial" pitchFamily="34" charset="0"/>
              </a:rPr>
              <a:t>already</a:t>
            </a:r>
            <a:endParaRPr lang="sv-SE" altLang="sv-SE" b="1" dirty="0" smtClean="0">
              <a:latin typeface="Arial" pitchFamily="34" charset="0"/>
            </a:endParaRPr>
          </a:p>
          <a:p>
            <a:pPr marL="228600" indent="-228600" eaLnBrk="1" hangingPunct="1">
              <a:buFontTx/>
              <a:buAutoNum type="arabicParenR"/>
              <a:defRPr/>
            </a:pPr>
            <a:r>
              <a:rPr lang="sv-SE" altLang="sv-SE" dirty="0" smtClean="0">
                <a:latin typeface="Arial" pitchFamily="34" charset="0"/>
              </a:rPr>
              <a:t>Present </a:t>
            </a:r>
            <a:r>
              <a:rPr lang="sv-SE" altLang="sv-SE" dirty="0" err="1" smtClean="0">
                <a:latin typeface="Arial" pitchFamily="34" charset="0"/>
              </a:rPr>
              <a:t>year</a:t>
            </a:r>
            <a:r>
              <a:rPr lang="sv-SE" altLang="sv-SE" dirty="0" smtClean="0">
                <a:latin typeface="Arial" pitchFamily="34" charset="0"/>
              </a:rPr>
              <a:t> 2007 </a:t>
            </a:r>
            <a:r>
              <a:rPr lang="sv-SE" altLang="sv-SE" dirty="0" err="1" smtClean="0">
                <a:latin typeface="Arial" pitchFamily="34" charset="0"/>
              </a:rPr>
              <a:t>prevalence</a:t>
            </a:r>
            <a:r>
              <a:rPr lang="sv-SE" altLang="sv-SE" dirty="0" smtClean="0">
                <a:latin typeface="Arial" pitchFamily="34" charset="0"/>
              </a:rPr>
              <a:t> </a:t>
            </a:r>
            <a:r>
              <a:rPr lang="sv-SE" altLang="sv-SE" dirty="0" err="1" smtClean="0">
                <a:latin typeface="Arial" pitchFamily="34" charset="0"/>
              </a:rPr>
              <a:t>of</a:t>
            </a:r>
            <a:r>
              <a:rPr lang="sv-SE" altLang="sv-SE" dirty="0" smtClean="0">
                <a:latin typeface="Arial" pitchFamily="34" charset="0"/>
              </a:rPr>
              <a:t> ASD</a:t>
            </a:r>
          </a:p>
          <a:p>
            <a:pPr marL="228600" lvl="1" indent="-228600" eaLnBrk="1" hangingPunct="1">
              <a:buFontTx/>
              <a:buAutoNum type="arabicParenR"/>
              <a:defRPr/>
            </a:pPr>
            <a:r>
              <a:rPr lang="sv-SE" altLang="sv-SE" sz="2400" dirty="0" err="1" smtClean="0"/>
              <a:t>Perform</a:t>
            </a:r>
            <a:r>
              <a:rPr lang="sv-SE" altLang="sv-SE" sz="2400" dirty="0" smtClean="0"/>
              <a:t> </a:t>
            </a:r>
            <a:r>
              <a:rPr lang="sv-SE" altLang="sv-SE" sz="2400" b="1" dirty="0" err="1" smtClean="0"/>
              <a:t>validation</a:t>
            </a:r>
            <a:r>
              <a:rPr lang="sv-SE" altLang="sv-SE" sz="2400" b="1" dirty="0" smtClean="0"/>
              <a:t> </a:t>
            </a:r>
            <a:r>
              <a:rPr lang="sv-SE" altLang="sv-SE" sz="2400" b="1" dirty="0" err="1" smtClean="0"/>
              <a:t>study</a:t>
            </a:r>
            <a:r>
              <a:rPr lang="sv-SE" altLang="sv-SE" sz="2400" b="1" dirty="0" smtClean="0"/>
              <a:t> </a:t>
            </a:r>
            <a:r>
              <a:rPr lang="sv-SE" altLang="sv-SE" sz="2400" b="1" dirty="0" err="1" smtClean="0"/>
              <a:t>of</a:t>
            </a:r>
            <a:r>
              <a:rPr lang="sv-SE" altLang="sv-SE" sz="2400" b="1" dirty="0" smtClean="0"/>
              <a:t> ASD </a:t>
            </a:r>
            <a:r>
              <a:rPr lang="sv-SE" altLang="sv-SE" sz="2400" b="1" dirty="0" err="1" smtClean="0"/>
              <a:t>case</a:t>
            </a:r>
            <a:r>
              <a:rPr lang="sv-SE" altLang="sv-SE" sz="2400" b="1" dirty="0" smtClean="0"/>
              <a:t> </a:t>
            </a:r>
            <a:r>
              <a:rPr lang="sv-SE" altLang="sv-SE" sz="2400" b="1" dirty="0" err="1" smtClean="0"/>
              <a:t>ascertainment</a:t>
            </a:r>
            <a:r>
              <a:rPr lang="sv-SE" altLang="sv-SE" sz="2400" dirty="0" smtClean="0"/>
              <a:t> by </a:t>
            </a:r>
            <a:r>
              <a:rPr lang="sv-SE" altLang="sv-SE" sz="2400" dirty="0" err="1" smtClean="0"/>
              <a:t>clinical</a:t>
            </a:r>
            <a:r>
              <a:rPr lang="sv-SE" altLang="sv-SE" sz="2400" dirty="0" smtClean="0"/>
              <a:t> </a:t>
            </a:r>
            <a:r>
              <a:rPr lang="sv-SE" altLang="sv-SE" sz="2400" dirty="0" err="1" smtClean="0"/>
              <a:t>case</a:t>
            </a:r>
            <a:r>
              <a:rPr lang="sv-SE" altLang="sv-SE" sz="2400" dirty="0" smtClean="0"/>
              <a:t> record note </a:t>
            </a:r>
            <a:r>
              <a:rPr lang="sv-SE" altLang="sv-SE" sz="2400" dirty="0" err="1" smtClean="0"/>
              <a:t>review</a:t>
            </a:r>
            <a:r>
              <a:rPr lang="sv-SE" altLang="sv-SE" sz="2400" dirty="0" smtClean="0"/>
              <a:t> (n=200) </a:t>
            </a:r>
          </a:p>
          <a:p>
            <a:pPr eaLnBrk="1" hangingPunct="1">
              <a:defRPr/>
            </a:pPr>
            <a:endParaRPr lang="sv-SE" altLang="sv-SE" dirty="0" smtClean="0">
              <a:latin typeface="Arial" pitchFamily="34" charset="0"/>
            </a:endParaRPr>
          </a:p>
          <a:p>
            <a:pPr marL="228600" indent="-228600" eaLnBrk="1" hangingPunct="1">
              <a:buFontTx/>
              <a:buAutoNum type="arabicParenR"/>
              <a:defRPr/>
            </a:pPr>
            <a:endParaRPr lang="sv-SE" altLang="sv-SE" dirty="0" smtClean="0">
              <a:latin typeface="Arial" pitchFamily="34" charset="0"/>
            </a:endParaRPr>
          </a:p>
        </p:txBody>
      </p:sp>
      <p:sp>
        <p:nvSpPr>
          <p:cNvPr id="15364" name="Platshållare för bildnummer 3"/>
          <p:cNvSpPr>
            <a:spLocks noGrp="1"/>
          </p:cNvSpPr>
          <p:nvPr>
            <p:ph type="sldNum" sz="quarter" idx="5"/>
          </p:nvPr>
        </p:nvSpPr>
        <p:spPr>
          <a:noFill/>
          <a:ln>
            <a:miter lim="800000"/>
            <a:headEnd/>
            <a:tailEnd/>
          </a:ln>
        </p:spPr>
        <p:txBody>
          <a:bodyPr/>
          <a:lstStyle/>
          <a:p>
            <a:fld id="{0C212380-6319-4BBE-A2F4-2F2B4F38E863}" type="slidenum">
              <a:rPr lang="sv-SE" altLang="sv-SE" smtClean="0">
                <a:latin typeface="Arial" pitchFamily="34" charset="0"/>
              </a:rPr>
              <a:pPr/>
              <a:t>19</a:t>
            </a:fld>
            <a:endParaRPr lang="sv-SE" altLang="sv-S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p:cNvSpPr>
            <a:spLocks noGrp="1" noRot="1" noChangeAspect="1" noTextEdit="1"/>
          </p:cNvSpPr>
          <p:nvPr>
            <p:ph type="sldImg"/>
          </p:nvPr>
        </p:nvSpPr>
        <p:spPr>
          <a:ln/>
        </p:spPr>
      </p:sp>
      <p:sp>
        <p:nvSpPr>
          <p:cNvPr id="16387" name="Platshållare för anteckningar 2"/>
          <p:cNvSpPr>
            <a:spLocks noGrp="1"/>
          </p:cNvSpPr>
          <p:nvPr>
            <p:ph type="body" idx="1"/>
          </p:nvPr>
        </p:nvSpPr>
        <p:spPr>
          <a:noFill/>
        </p:spPr>
        <p:txBody>
          <a:bodyPr/>
          <a:lstStyle/>
          <a:p>
            <a:pPr lvl="1" eaLnBrk="1" hangingPunct="1">
              <a:lnSpc>
                <a:spcPct val="80000"/>
              </a:lnSpc>
              <a:buFont typeface="+mj-lt"/>
              <a:buNone/>
            </a:pPr>
            <a:r>
              <a:rPr lang="sv-SE" altLang="sv-SE" sz="2000" smtClean="0">
                <a:latin typeface="Arial" pitchFamily="34" charset="0"/>
              </a:rPr>
              <a:t>cross-validation against CATSS (the Child and Adolescent Twin Study in Sweden; ASD assessed via parental report and A-TAC a comprehensive and reliable interview for neurodevelopmental disorder. We identified all twins two were found both in CATSS and the SYC. We found 27 twins who were identified to have ASD in the SYC)</a:t>
            </a:r>
          </a:p>
          <a:p>
            <a:pPr lvl="1" eaLnBrk="1" hangingPunct="1">
              <a:lnSpc>
                <a:spcPct val="80000"/>
              </a:lnSpc>
              <a:buFont typeface="+mj-lt"/>
              <a:buNone/>
            </a:pPr>
            <a:endParaRPr lang="sv-SE" altLang="sv-SE" sz="2000" smtClean="0">
              <a:latin typeface="Arial" pitchFamily="34" charset="0"/>
            </a:endParaRPr>
          </a:p>
        </p:txBody>
      </p:sp>
      <p:sp>
        <p:nvSpPr>
          <p:cNvPr id="16388" name="Platshållare för bildnummer 3"/>
          <p:cNvSpPr>
            <a:spLocks noGrp="1"/>
          </p:cNvSpPr>
          <p:nvPr>
            <p:ph type="sldNum" sz="quarter" idx="5"/>
          </p:nvPr>
        </p:nvSpPr>
        <p:spPr>
          <a:noFill/>
          <a:ln>
            <a:miter lim="800000"/>
            <a:headEnd/>
            <a:tailEnd/>
          </a:ln>
        </p:spPr>
        <p:txBody>
          <a:bodyPr/>
          <a:lstStyle/>
          <a:p>
            <a:fld id="{A0E0782F-354B-4233-905E-2DF872029335}" type="slidenum">
              <a:rPr lang="sv-SE" altLang="sv-SE" smtClean="0">
                <a:latin typeface="Arial" pitchFamily="34" charset="0"/>
              </a:rPr>
              <a:pPr/>
              <a:t>20</a:t>
            </a:fld>
            <a:endParaRPr lang="sv-SE" altLang="sv-S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bildobjekt 1"/>
          <p:cNvSpPr>
            <a:spLocks noGrp="1" noRot="1" noChangeAspect="1" noTextEdit="1"/>
          </p:cNvSpPr>
          <p:nvPr>
            <p:ph type="sldImg"/>
          </p:nvPr>
        </p:nvSpPr>
        <p:spPr>
          <a:ln/>
        </p:spPr>
      </p:sp>
      <p:sp>
        <p:nvSpPr>
          <p:cNvPr id="17411" name="Platshållare för anteckningar 2"/>
          <p:cNvSpPr>
            <a:spLocks noGrp="1"/>
          </p:cNvSpPr>
          <p:nvPr>
            <p:ph type="body" idx="1"/>
          </p:nvPr>
        </p:nvSpPr>
        <p:spPr>
          <a:noFill/>
        </p:spPr>
        <p:txBody>
          <a:bodyPr/>
          <a:lstStyle/>
          <a:p>
            <a:pPr eaLnBrk="1" hangingPunct="1"/>
            <a:r>
              <a:rPr lang="sv-SE" altLang="sv-SE" smtClean="0">
                <a:latin typeface="Arial" pitchFamily="34" charset="0"/>
              </a:rPr>
              <a:t>Add 4 years to the SYC</a:t>
            </a:r>
          </a:p>
        </p:txBody>
      </p:sp>
      <p:sp>
        <p:nvSpPr>
          <p:cNvPr id="17412" name="Platshållare för bildnummer 3"/>
          <p:cNvSpPr>
            <a:spLocks noGrp="1"/>
          </p:cNvSpPr>
          <p:nvPr>
            <p:ph type="sldNum" sz="quarter" idx="5"/>
          </p:nvPr>
        </p:nvSpPr>
        <p:spPr>
          <a:noFill/>
          <a:ln>
            <a:miter lim="800000"/>
            <a:headEnd/>
            <a:tailEnd/>
          </a:ln>
        </p:spPr>
        <p:txBody>
          <a:bodyPr/>
          <a:lstStyle/>
          <a:p>
            <a:fld id="{65FF9C8F-D253-45DC-A53E-71D7503F7EDA}" type="slidenum">
              <a:rPr lang="sv-SE" altLang="sv-SE" smtClean="0">
                <a:latin typeface="Arial" pitchFamily="34" charset="0"/>
              </a:rPr>
              <a:pPr/>
              <a:t>21</a:t>
            </a:fld>
            <a:endParaRPr lang="sv-SE" altLang="sv-S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666" t="2222" r="1683" b="2245"/>
          <a:stretch>
            <a:fillRect/>
          </a:stretch>
        </p:blipFill>
        <p:spPr bwMode="auto">
          <a:xfrm>
            <a:off x="152400" y="152400"/>
            <a:ext cx="8839200" cy="6553200"/>
          </a:xfrm>
          <a:prstGeom prst="rect">
            <a:avLst/>
          </a:prstGeom>
          <a:noFill/>
          <a:ln w="9525">
            <a:noFill/>
            <a:miter lim="800000"/>
            <a:headEnd/>
            <a:tailEnd/>
          </a:ln>
        </p:spPr>
      </p:pic>
      <p:pic>
        <p:nvPicPr>
          <p:cNvPr id="5" name="Picture 82"/>
          <p:cNvPicPr>
            <a:picLocks noChangeAspect="1" noChangeArrowheads="1"/>
          </p:cNvPicPr>
          <p:nvPr/>
        </p:nvPicPr>
        <p:blipFill>
          <a:blip r:embed="rId3" cstate="print"/>
          <a:srcRect/>
          <a:stretch>
            <a:fillRect/>
          </a:stretch>
        </p:blipFill>
        <p:spPr bwMode="auto">
          <a:xfrm>
            <a:off x="395288" y="404813"/>
            <a:ext cx="2376487" cy="622300"/>
          </a:xfrm>
          <a:prstGeom prst="rect">
            <a:avLst/>
          </a:prstGeom>
          <a:noFill/>
          <a:ln w="9525">
            <a:noFill/>
            <a:miter lim="800000"/>
            <a:headEnd/>
            <a:tailEnd/>
          </a:ln>
        </p:spPr>
      </p:pic>
      <p:sp>
        <p:nvSpPr>
          <p:cNvPr id="5123" name="Rectangle 3"/>
          <p:cNvSpPr>
            <a:spLocks noGrp="1" noChangeArrowheads="1"/>
          </p:cNvSpPr>
          <p:nvPr>
            <p:ph type="ctrTitle"/>
          </p:nvPr>
        </p:nvSpPr>
        <p:spPr>
          <a:xfrm>
            <a:off x="685800" y="1676400"/>
            <a:ext cx="7772400" cy="1143000"/>
          </a:xfrm>
        </p:spPr>
        <p:txBody>
          <a:bodyPr anchor="ctr"/>
          <a:lstStyle>
            <a:lvl1pPr>
              <a:defRPr sz="3200">
                <a:solidFill>
                  <a:schemeClr val="bg1"/>
                </a:solidFill>
              </a:defRPr>
            </a:lvl1pPr>
          </a:lstStyle>
          <a:p>
            <a:r>
              <a:rPr lang="en-US" smtClean="0"/>
              <a:t>Click to edit Master title style</a:t>
            </a:r>
            <a:endParaRPr lang="sv-SE"/>
          </a:p>
        </p:txBody>
      </p:sp>
      <p:sp>
        <p:nvSpPr>
          <p:cNvPr id="5124" name="Rectangle 4"/>
          <p:cNvSpPr>
            <a:spLocks noGrp="1" noChangeArrowheads="1"/>
          </p:cNvSpPr>
          <p:nvPr>
            <p:ph type="subTitle" idx="1"/>
          </p:nvPr>
        </p:nvSpPr>
        <p:spPr>
          <a:xfrm>
            <a:off x="685800" y="2743200"/>
            <a:ext cx="6400800" cy="1752600"/>
          </a:xfrm>
        </p:spPr>
        <p:txBody>
          <a:bodyPr/>
          <a:lstStyle>
            <a:lvl1pPr marL="0" indent="0">
              <a:buFont typeface="Wingdings" pitchFamily="2" charset="2"/>
              <a:buNone/>
              <a:defRPr sz="1800">
                <a:solidFill>
                  <a:schemeClr val="bg1"/>
                </a:solidFill>
              </a:defRPr>
            </a:lvl1pPr>
          </a:lstStyle>
          <a:p>
            <a:r>
              <a:rPr lang="en-US" smtClean="0"/>
              <a:t>Click to edit Master subtitle style</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85462F55-77F4-44DE-8937-32872C1908E8}" type="datetimeFigureOut">
              <a:rPr lang="en-GB" smtClean="0"/>
              <a:pPr>
                <a:defRPr/>
              </a:pPr>
              <a:t>05/04/2014</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C5BC0DE-01C0-4A24-8D4A-E9E49031E4CC}"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1054100"/>
            <a:ext cx="194310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10541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3477997-F329-4860-BE9F-E4C74FE81DE2}" type="datetimeFigureOut">
              <a:rPr lang="en-GB" smtClean="0"/>
              <a:pPr>
                <a:defRPr/>
              </a:pPr>
              <a:t>05/04/2014</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663439B-2DEC-4684-81E6-D45C984B19A4}"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2"/>
          <p:cNvPicPr>
            <a:picLocks noChangeAspect="1" noChangeArrowheads="1"/>
          </p:cNvPicPr>
          <p:nvPr/>
        </p:nvPicPr>
        <p:blipFill>
          <a:blip r:embed="rId2" cstate="print"/>
          <a:srcRect/>
          <a:stretch>
            <a:fillRect/>
          </a:stretch>
        </p:blipFill>
        <p:spPr bwMode="auto">
          <a:xfrm>
            <a:off x="395288" y="188913"/>
            <a:ext cx="1924050" cy="5032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smtClean="0"/>
            </a:lvl1pPr>
          </a:lstStyle>
          <a:p>
            <a:pPr>
              <a:defRPr/>
            </a:pPr>
            <a:fld id="{60C13368-FEB6-48F6-950C-CB6568F1CFC8}" type="datetimeFigureOut">
              <a:rPr lang="en-GB" smtClean="0"/>
              <a:pPr>
                <a:defRPr/>
              </a:pPr>
              <a:t>05/04/2014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smtClean="0"/>
            </a:lvl1pPr>
          </a:lstStyle>
          <a:p>
            <a:pPr>
              <a:defRPr/>
            </a:pPr>
            <a:fld id="{5C7FCDBF-A355-4D02-A9B4-15AE7D510D03}"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A089907-F778-4BFF-86C8-79F033ED1F93}" type="datetimeFigureOut">
              <a:rPr lang="en-GB" smtClean="0"/>
              <a:pPr>
                <a:defRPr/>
              </a:pPr>
              <a:t>05/04/2014</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274E87A-A221-491B-BF2B-2B6E27C0B0E9}"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9272A69D-FB98-417E-9F0D-60C79AA028B3}" type="datetimeFigureOut">
              <a:rPr lang="en-GB" smtClean="0"/>
              <a:pPr>
                <a:defRPr/>
              </a:pPr>
              <a:t>05/04/2014</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8757AFB-805F-4C51-B34D-3B4B22E17D38}"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FE6C68C5-08CD-4158-84E3-E6BA4D07BB87}" type="datetimeFigureOut">
              <a:rPr lang="en-GB" smtClean="0"/>
              <a:pPr>
                <a:defRPr/>
              </a:pPr>
              <a:t>05/04/2014</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B1EC543D-ECA4-41D1-AAB8-E836C685FC9E}"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1B0450EC-5D2D-441A-931F-E1EF040E638E}" type="datetimeFigureOut">
              <a:rPr lang="en-GB" smtClean="0"/>
              <a:pPr>
                <a:defRPr/>
              </a:pPr>
              <a:t>05/04/2014</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0E22AD79-9A98-4AD0-BCA0-87964F6EF445}"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DA5623B-1AE1-4036-9014-125CDF4C5F33}" type="datetimeFigureOut">
              <a:rPr lang="en-GB" smtClean="0"/>
              <a:pPr>
                <a:defRPr/>
              </a:pPr>
              <a:t>05/04/2014</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DCCF8A20-EC7A-421B-80FB-CFBB81531A50}"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DF53402-C9D3-41D2-BEF5-EF0316ED4960}" type="datetimeFigureOut">
              <a:rPr lang="en-GB" smtClean="0"/>
              <a:pPr>
                <a:defRPr/>
              </a:pPr>
              <a:t>05/04/2014</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54702F8-DDC9-4798-8CB2-AA5350E3E3E9}"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E838CF7-5B9E-4D5C-8F08-4C63364FB03D}" type="datetimeFigureOut">
              <a:rPr lang="en-GB" smtClean="0"/>
              <a:pPr>
                <a:defRPr/>
              </a:pPr>
              <a:t>05/04/2014</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9046E56-B68E-456E-9A54-9F257A0860E9}"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7178675" y="182563"/>
            <a:ext cx="1727200" cy="7048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539750" y="10541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bakgrundsrubriken</a:t>
            </a:r>
          </a:p>
        </p:txBody>
      </p:sp>
      <p:sp>
        <p:nvSpPr>
          <p:cNvPr id="1028" name="Rectangle 4"/>
          <p:cNvSpPr>
            <a:spLocks noGrp="1" noChangeArrowheads="1"/>
          </p:cNvSpPr>
          <p:nvPr>
            <p:ph type="body" idx="1"/>
          </p:nvPr>
        </p:nvSpPr>
        <p:spPr bwMode="auto">
          <a:xfrm>
            <a:off x="539750" y="21209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101" name="Rectangle 5"/>
          <p:cNvSpPr>
            <a:spLocks noGrp="1" noChangeArrowheads="1"/>
          </p:cNvSpPr>
          <p:nvPr>
            <p:ph type="dt" sz="half" idx="2"/>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chemeClr val="bg2"/>
                </a:solidFill>
                <a:latin typeface="+mn-lt"/>
              </a:defRPr>
            </a:lvl1pPr>
          </a:lstStyle>
          <a:p>
            <a:pPr>
              <a:defRPr/>
            </a:pPr>
            <a:fld id="{0BE46912-C131-4390-9F85-AA4BDAA0716F}" type="datetimeFigureOut">
              <a:rPr lang="en-GB" smtClean="0"/>
              <a:pPr>
                <a:defRPr/>
              </a:pPr>
              <a:t>05/04/2014</a:t>
            </a:fld>
            <a:endParaRPr lang="en-GB"/>
          </a:p>
        </p:txBody>
      </p:sp>
      <p:sp>
        <p:nvSpPr>
          <p:cNvPr id="4102" name="Rectangle 6"/>
          <p:cNvSpPr>
            <a:spLocks noGrp="1" noChangeArrowheads="1"/>
          </p:cNvSpPr>
          <p:nvPr>
            <p:ph type="ftr" sz="quarter" idx="3"/>
          </p:nvPr>
        </p:nvSpPr>
        <p:spPr bwMode="auto">
          <a:xfrm>
            <a:off x="457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pPr>
              <a:defRPr/>
            </a:pPr>
            <a:endParaRPr lang="en-GB"/>
          </a:p>
        </p:txBody>
      </p:sp>
      <p:sp>
        <p:nvSpPr>
          <p:cNvPr id="4103" name="Rectangle 7"/>
          <p:cNvSpPr>
            <a:spLocks noGrp="1" noChangeArrowheads="1"/>
          </p:cNvSpPr>
          <p:nvPr>
            <p:ph type="sldNum" sz="quarter" idx="4"/>
          </p:nvPr>
        </p:nvSpPr>
        <p:spPr bwMode="auto">
          <a:xfrm>
            <a:off x="8229600" y="64770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smtClean="0">
                <a:solidFill>
                  <a:schemeClr val="bg2"/>
                </a:solidFill>
                <a:latin typeface="+mn-lt"/>
              </a:defRPr>
            </a:lvl1pPr>
          </a:lstStyle>
          <a:p>
            <a:pPr>
              <a:defRPr/>
            </a:pPr>
            <a:fld id="{97B7C6C9-0423-4FA2-A49B-EE0B42AE42F7}" type="slidenum">
              <a:rPr lang="en-GB" smtClean="0"/>
              <a:pPr>
                <a:defRPr/>
              </a:pPr>
              <a:t>‹#›</a:t>
            </a:fld>
            <a:endParaRPr lang="en-GB"/>
          </a:p>
        </p:txBody>
      </p:sp>
      <p:sp>
        <p:nvSpPr>
          <p:cNvPr id="4104" name="Line 8"/>
          <p:cNvSpPr>
            <a:spLocks noChangeShapeType="1"/>
          </p:cNvSpPr>
          <p:nvPr/>
        </p:nvSpPr>
        <p:spPr bwMode="auto">
          <a:xfrm>
            <a:off x="533400" y="6400800"/>
            <a:ext cx="8305800" cy="0"/>
          </a:xfrm>
          <a:prstGeom prst="line">
            <a:avLst/>
          </a:prstGeom>
          <a:noFill/>
          <a:ln w="9525">
            <a:solidFill>
              <a:schemeClr val="accent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pitchFamily="2"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205038"/>
            <a:ext cx="7772400" cy="1143000"/>
          </a:xfrm>
        </p:spPr>
        <p:txBody>
          <a:bodyPr rtlCol="0">
            <a:normAutofit fontScale="90000"/>
          </a:bodyPr>
          <a:lstStyle/>
          <a:p>
            <a:pPr eaLnBrk="1" fontAlgn="auto" hangingPunct="1">
              <a:spcAft>
                <a:spcPts val="0"/>
              </a:spcAft>
              <a:defRPr/>
            </a:pPr>
            <a:r>
              <a:rPr lang="en-GB" dirty="0" smtClean="0"/>
              <a:t>Socioeconomic factors in relation to Autism Spectrum Disorders</a:t>
            </a:r>
            <a:br>
              <a:rPr lang="en-GB" dirty="0" smtClean="0"/>
            </a:br>
            <a:endParaRPr lang="en-GB" dirty="0" smtClean="0"/>
          </a:p>
        </p:txBody>
      </p:sp>
      <p:sp>
        <p:nvSpPr>
          <p:cNvPr id="3" name="Subtitle 2"/>
          <p:cNvSpPr>
            <a:spLocks noGrp="1"/>
          </p:cNvSpPr>
          <p:nvPr>
            <p:ph type="subTitle" idx="1"/>
          </p:nvPr>
        </p:nvSpPr>
        <p:spPr>
          <a:xfrm>
            <a:off x="1403350" y="3429000"/>
            <a:ext cx="6400800" cy="1752600"/>
          </a:xfrm>
        </p:spPr>
        <p:txBody>
          <a:bodyPr rtlCol="0">
            <a:normAutofit fontScale="62500" lnSpcReduction="20000"/>
          </a:bodyPr>
          <a:lstStyle/>
          <a:p>
            <a:pPr eaLnBrk="1" fontAlgn="auto" hangingPunct="1">
              <a:spcAft>
                <a:spcPts val="0"/>
              </a:spcAft>
              <a:buFont typeface="Arial" pitchFamily="34" charset="0"/>
              <a:buNone/>
              <a:defRPr/>
            </a:pPr>
            <a:endParaRPr lang="en-GB" dirty="0" smtClean="0"/>
          </a:p>
          <a:p>
            <a:pPr eaLnBrk="1" fontAlgn="auto" hangingPunct="1">
              <a:spcAft>
                <a:spcPts val="0"/>
              </a:spcAft>
              <a:buFont typeface="Arial" pitchFamily="34" charset="0"/>
              <a:buNone/>
              <a:defRPr/>
            </a:pPr>
            <a:r>
              <a:rPr lang="en-GB" sz="3400" dirty="0" err="1" smtClean="0"/>
              <a:t>Dheeraj</a:t>
            </a:r>
            <a:r>
              <a:rPr lang="en-GB" sz="3400" dirty="0" smtClean="0"/>
              <a:t> </a:t>
            </a:r>
            <a:r>
              <a:rPr lang="en-GB" sz="3400" dirty="0" err="1" smtClean="0"/>
              <a:t>Rai</a:t>
            </a:r>
            <a:r>
              <a:rPr lang="en-GB" sz="3400" dirty="0" smtClean="0"/>
              <a:t> and Selma </a:t>
            </a:r>
            <a:r>
              <a:rPr lang="en-GB" sz="3400" dirty="0" err="1" smtClean="0"/>
              <a:t>Idring</a:t>
            </a:r>
            <a:endParaRPr lang="en-GB" sz="3400" dirty="0" smtClean="0"/>
          </a:p>
          <a:p>
            <a:pPr eaLnBrk="1" fontAlgn="auto" hangingPunct="1">
              <a:spcAft>
                <a:spcPts val="0"/>
              </a:spcAft>
              <a:buFont typeface="Arial" pitchFamily="34" charset="0"/>
              <a:buNone/>
              <a:defRPr/>
            </a:pPr>
            <a:endParaRPr lang="en-GB" sz="3400" dirty="0" smtClean="0"/>
          </a:p>
          <a:p>
            <a:pPr eaLnBrk="1" fontAlgn="auto" hangingPunct="1">
              <a:spcAft>
                <a:spcPts val="0"/>
              </a:spcAft>
              <a:buFont typeface="Arial" pitchFamily="34" charset="0"/>
              <a:buNone/>
              <a:defRPr/>
            </a:pPr>
            <a:r>
              <a:rPr lang="en-GB" sz="3400" dirty="0" smtClean="0"/>
              <a:t>17 March 2014</a:t>
            </a:r>
          </a:p>
          <a:p>
            <a:pPr eaLnBrk="1" fontAlgn="auto" hangingPunct="1">
              <a:spcAft>
                <a:spcPts val="0"/>
              </a:spcAft>
              <a:buFont typeface="Arial" pitchFamily="34" charset="0"/>
              <a:buNone/>
              <a:defRPr/>
            </a:pPr>
            <a:endParaRPr lang="en-GB" sz="3400" dirty="0" smtClean="0"/>
          </a:p>
          <a:p>
            <a:pPr eaLnBrk="1" fontAlgn="auto" hangingPunct="1">
              <a:spcAft>
                <a:spcPts val="0"/>
              </a:spcAft>
              <a:buFont typeface="Arial" pitchFamily="34" charset="0"/>
              <a:buNone/>
              <a:defRPr/>
            </a:pPr>
            <a:r>
              <a:rPr lang="en-GB" sz="2600" dirty="0" smtClean="0"/>
              <a:t>Dheeraj.rai@bristol.ac.uk</a:t>
            </a:r>
          </a:p>
        </p:txBody>
      </p:sp>
      <p:pic>
        <p:nvPicPr>
          <p:cNvPr id="4" name="Picture 4" descr="http://www.world-guides.com/images/bristol/bristol_suspension2.jpg"/>
          <p:cNvPicPr>
            <a:picLocks noChangeAspect="1" noChangeArrowheads="1"/>
          </p:cNvPicPr>
          <p:nvPr/>
        </p:nvPicPr>
        <p:blipFill>
          <a:blip r:embed="rId3" cstate="print"/>
          <a:srcRect/>
          <a:stretch>
            <a:fillRect/>
          </a:stretch>
        </p:blipFill>
        <p:spPr bwMode="auto">
          <a:xfrm>
            <a:off x="323528" y="5239712"/>
            <a:ext cx="1944216" cy="1353473"/>
          </a:xfrm>
          <a:prstGeom prst="rect">
            <a:avLst/>
          </a:prstGeom>
          <a:noFill/>
        </p:spPr>
      </p:pic>
      <p:pic>
        <p:nvPicPr>
          <p:cNvPr id="5" name="Picture 2" descr="http://c1.tacdn.com/img2/localguides/guidephotos/stockholmpanorama.jpg"/>
          <p:cNvPicPr>
            <a:picLocks noChangeAspect="1" noChangeArrowheads="1"/>
          </p:cNvPicPr>
          <p:nvPr/>
        </p:nvPicPr>
        <p:blipFill>
          <a:blip r:embed="rId4" cstate="print"/>
          <a:srcRect/>
          <a:stretch>
            <a:fillRect/>
          </a:stretch>
        </p:blipFill>
        <p:spPr bwMode="auto">
          <a:xfrm>
            <a:off x="6984268" y="5301208"/>
            <a:ext cx="1980220" cy="13201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Usual differential or mis-diagnoses</a:t>
            </a:r>
          </a:p>
        </p:txBody>
      </p:sp>
      <p:sp>
        <p:nvSpPr>
          <p:cNvPr id="11267" name="Content Placeholder 2"/>
          <p:cNvSpPr>
            <a:spLocks noGrp="1"/>
          </p:cNvSpPr>
          <p:nvPr>
            <p:ph idx="1"/>
          </p:nvPr>
        </p:nvSpPr>
        <p:spPr/>
        <p:txBody>
          <a:bodyPr/>
          <a:lstStyle/>
          <a:p>
            <a:r>
              <a:rPr lang="en-GB" dirty="0" smtClean="0"/>
              <a:t>Learning disabilities/ Mental Retardation/ Intellectual disability</a:t>
            </a:r>
          </a:p>
          <a:p>
            <a:r>
              <a:rPr lang="en-GB" dirty="0" smtClean="0"/>
              <a:t>Schizophrenia</a:t>
            </a:r>
          </a:p>
          <a:p>
            <a:r>
              <a:rPr lang="en-GB" dirty="0" smtClean="0"/>
              <a:t>Personality disorders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cstate="print"/>
          <a:srcRect/>
          <a:stretch>
            <a:fillRect/>
          </a:stretch>
        </p:blipFill>
        <p:spPr bwMode="auto">
          <a:xfrm>
            <a:off x="2339752" y="188640"/>
            <a:ext cx="4588807" cy="64720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Some studies have also found the opposite SES gradients</a:t>
            </a:r>
          </a:p>
          <a:p>
            <a:endParaRPr lang="en-GB" dirty="0" smtClean="0"/>
          </a:p>
          <a:p>
            <a:pPr lvl="1"/>
            <a:r>
              <a:rPr lang="en-GB" dirty="0" smtClean="0"/>
              <a:t>A lower parental income associated with ASD in a Danish study (attenuated on adjustment for possible mediators) (Larsson 2005)</a:t>
            </a:r>
          </a:p>
          <a:p>
            <a:pPr lvl="1"/>
            <a:endParaRPr lang="en-GB" dirty="0" smtClean="0"/>
          </a:p>
          <a:p>
            <a:pPr lvl="1"/>
            <a:r>
              <a:rPr lang="en-GB" dirty="0" smtClean="0"/>
              <a:t>Parental income support during pregnancy associated with ASD in a Canadian study  (</a:t>
            </a:r>
            <a:r>
              <a:rPr lang="en-GB" dirty="0" err="1" smtClean="0"/>
              <a:t>Dodds</a:t>
            </a:r>
            <a:r>
              <a:rPr lang="en-GB" dirty="0" smtClean="0"/>
              <a:t> 2011)</a:t>
            </a:r>
          </a:p>
          <a:p>
            <a:endParaRPr lang="en-GB" dirty="0" smtClean="0"/>
          </a:p>
          <a:p>
            <a:r>
              <a:rPr lang="en-GB" dirty="0" smtClean="0"/>
              <a:t>Less attention to these findings but may be important to highlight access inequalities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1</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J Am </a:t>
            </a:r>
            <a:r>
              <a:rPr lang="en-GB" dirty="0" err="1" smtClean="0"/>
              <a:t>Acad</a:t>
            </a:r>
            <a:r>
              <a:rPr lang="en-GB" dirty="0" smtClean="0"/>
              <a:t> Child &amp; </a:t>
            </a:r>
            <a:r>
              <a:rPr lang="en-GB" dirty="0" err="1" smtClean="0"/>
              <a:t>Adolesc</a:t>
            </a:r>
            <a:r>
              <a:rPr lang="en-GB" dirty="0" smtClean="0"/>
              <a:t> Psychiatry May 2012</a:t>
            </a:r>
            <a:endParaRPr lang="en-GB" dirty="0"/>
          </a:p>
        </p:txBody>
      </p:sp>
      <p:pic>
        <p:nvPicPr>
          <p:cNvPr id="35845" name="Picture 5"/>
          <p:cNvPicPr>
            <a:picLocks noChangeAspect="1" noChangeArrowheads="1"/>
          </p:cNvPicPr>
          <p:nvPr/>
        </p:nvPicPr>
        <p:blipFill>
          <a:blip r:embed="rId2" cstate="print"/>
          <a:srcRect/>
          <a:stretch>
            <a:fillRect/>
          </a:stretch>
        </p:blipFill>
        <p:spPr bwMode="auto">
          <a:xfrm>
            <a:off x="-12898" y="1772816"/>
            <a:ext cx="9156898" cy="42465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dirty="0" smtClean="0"/>
              <a:t>Aim</a:t>
            </a:r>
          </a:p>
        </p:txBody>
      </p:sp>
      <p:sp>
        <p:nvSpPr>
          <p:cNvPr id="12291" name="Content Placeholder 2"/>
          <p:cNvSpPr>
            <a:spLocks noGrp="1"/>
          </p:cNvSpPr>
          <p:nvPr>
            <p:ph idx="1"/>
          </p:nvPr>
        </p:nvSpPr>
        <p:spPr/>
        <p:txBody>
          <a:bodyPr/>
          <a:lstStyle/>
          <a:p>
            <a:pPr eaLnBrk="1" hangingPunct="1"/>
            <a:r>
              <a:rPr lang="en-GB" dirty="0" smtClean="0"/>
              <a:t>To test the hypothesis that measures of lower parental SES would be associated with ASD in Sweden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GB" dirty="0" smtClean="0"/>
          </a:p>
        </p:txBody>
      </p:sp>
      <p:sp>
        <p:nvSpPr>
          <p:cNvPr id="14339" name="Content Placeholder 2"/>
          <p:cNvSpPr>
            <a:spLocks noGrp="1"/>
          </p:cNvSpPr>
          <p:nvPr>
            <p:ph idx="1"/>
          </p:nvPr>
        </p:nvSpPr>
        <p:spPr/>
        <p:txBody>
          <a:bodyPr/>
          <a:lstStyle/>
          <a:p>
            <a:pPr eaLnBrk="1" hangingPunct="1"/>
            <a:r>
              <a:rPr lang="en-GB" dirty="0" smtClean="0"/>
              <a:t>Swedish system- regular screening of all children in well baby clinics. </a:t>
            </a:r>
          </a:p>
          <a:p>
            <a:pPr eaLnBrk="1" hangingPunct="1"/>
            <a:endParaRPr lang="en-GB" dirty="0" smtClean="0"/>
          </a:p>
          <a:p>
            <a:pPr eaLnBrk="1" hangingPunct="1"/>
            <a:r>
              <a:rPr lang="en-GB" dirty="0" smtClean="0"/>
              <a:t>Public system, free of charge, same provider</a:t>
            </a:r>
          </a:p>
          <a:p>
            <a:pPr eaLnBrk="1" hangingPunct="1"/>
            <a:endParaRPr lang="en-GB" dirty="0" smtClean="0"/>
          </a:p>
          <a:p>
            <a:pPr eaLnBrk="1" hangingPunct="1"/>
            <a:r>
              <a:rPr lang="en-GB" dirty="0" smtClean="0"/>
              <a:t>Multidisciplinary protocols for diagnosis</a:t>
            </a:r>
          </a:p>
          <a:p>
            <a:pPr eaLnBrk="1" hangingPunct="1"/>
            <a:endParaRPr lang="en-GB" dirty="0" smtClean="0"/>
          </a:p>
          <a:p>
            <a:pPr eaLnBrk="1" hangingPunct="1"/>
            <a:r>
              <a:rPr lang="en-GB" dirty="0" smtClean="0"/>
              <a:t>Record of service use in various Swedish registries allowing record linkage studies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altLang="sv-SE" smtClean="0"/>
              <a:t>Materials and Methods</a:t>
            </a:r>
          </a:p>
        </p:txBody>
      </p:sp>
      <p:sp>
        <p:nvSpPr>
          <p:cNvPr id="3075" name="Rectangle 3"/>
          <p:cNvSpPr>
            <a:spLocks noGrp="1" noChangeArrowheads="1"/>
          </p:cNvSpPr>
          <p:nvPr>
            <p:ph idx="1"/>
          </p:nvPr>
        </p:nvSpPr>
        <p:spPr>
          <a:xfrm>
            <a:off x="457200" y="1782763"/>
            <a:ext cx="8229600" cy="3517900"/>
          </a:xfrm>
        </p:spPr>
        <p:txBody>
          <a:bodyPr/>
          <a:lstStyle/>
          <a:p>
            <a:pPr eaLnBrk="1" hangingPunct="1"/>
            <a:r>
              <a:rPr lang="sv-SE" altLang="sv-SE" sz="2400" b="1" dirty="0" smtClean="0"/>
              <a:t>Stockholm Youth Cohort (SYC)</a:t>
            </a:r>
          </a:p>
          <a:p>
            <a:pPr lvl="1" eaLnBrk="1" hangingPunct="1"/>
            <a:r>
              <a:rPr lang="sv-SE" altLang="sv-SE" sz="2400" dirty="0" smtClean="0"/>
              <a:t>Register-linkage based cohort</a:t>
            </a:r>
          </a:p>
          <a:p>
            <a:pPr lvl="1" eaLnBrk="1" hangingPunct="1"/>
            <a:r>
              <a:rPr lang="sv-SE" altLang="sv-SE" sz="2400" dirty="0" smtClean="0"/>
              <a:t>0-17 year olds living in Stockholm County from 2001-onwards</a:t>
            </a:r>
          </a:p>
          <a:p>
            <a:pPr lvl="1" eaLnBrk="1" hangingPunct="1"/>
            <a:r>
              <a:rPr lang="sv-SE" altLang="sv-SE" sz="2400" dirty="0" smtClean="0"/>
              <a:t>N=735 096 (2011), n=589114 (2007)</a:t>
            </a:r>
          </a:p>
          <a:p>
            <a:pPr lvl="1" eaLnBrk="1" hangingPunct="1"/>
            <a:r>
              <a:rPr lang="sv-SE" altLang="sv-SE" sz="2400" dirty="0" smtClean="0"/>
              <a:t>Multisource ASD case ascertainment</a:t>
            </a:r>
          </a:p>
          <a:p>
            <a:pPr lvl="1" eaLnBrk="1" hangingPunct="1"/>
            <a:r>
              <a:rPr lang="sv-SE" altLang="sv-SE" sz="2400" dirty="0" smtClean="0"/>
              <a:t>ASD classified by comorbid ID (intellectual disability/ mental retardation)</a:t>
            </a:r>
          </a:p>
          <a:p>
            <a:pPr lvl="2" eaLnBrk="1" hangingPunct="1"/>
            <a:r>
              <a:rPr lang="sv-SE" altLang="sv-SE" sz="1800" dirty="0" smtClean="0"/>
              <a:t>ID = important prognostic factor (Howlin et 2004)</a:t>
            </a:r>
          </a:p>
          <a:p>
            <a:pPr lvl="2" eaLnBrk="1" hangingPunct="1"/>
            <a:r>
              <a:rPr lang="sv-SE" altLang="sv-SE" sz="1800" dirty="0" smtClean="0"/>
              <a:t>Support of classification of ASD by ID (Szatmari et al 2007, Lord et al 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3" cstate="print"/>
          <a:srcRect/>
          <a:stretch>
            <a:fillRect/>
          </a:stretch>
        </p:blipFill>
        <p:spPr bwMode="auto">
          <a:xfrm>
            <a:off x="323850" y="188913"/>
            <a:ext cx="8569325" cy="6137275"/>
          </a:xfrm>
          <a:prstGeom prst="rect">
            <a:avLst/>
          </a:prstGeom>
          <a:noFill/>
          <a:ln w="9525">
            <a:noFill/>
            <a:miter lim="800000"/>
            <a:headEnd/>
            <a:tailEnd/>
          </a:ln>
        </p:spPr>
      </p:pic>
      <p:sp>
        <p:nvSpPr>
          <p:cNvPr id="4099" name="textruta 4"/>
          <p:cNvSpPr txBox="1">
            <a:spLocks noChangeArrowheads="1"/>
          </p:cNvSpPr>
          <p:nvPr/>
        </p:nvSpPr>
        <p:spPr bwMode="auto">
          <a:xfrm>
            <a:off x="7308850" y="6453188"/>
            <a:ext cx="2232025" cy="369887"/>
          </a:xfrm>
          <a:prstGeom prst="rect">
            <a:avLst/>
          </a:prstGeom>
          <a:noFill/>
          <a:ln w="9525">
            <a:noFill/>
            <a:miter lim="800000"/>
            <a:headEnd/>
            <a:tailEnd/>
          </a:ln>
        </p:spPr>
        <p:txBody>
          <a:bodyPr>
            <a:spAutoFit/>
          </a:bodyPr>
          <a:lstStyle/>
          <a:p>
            <a:r>
              <a:rPr lang="sv-SE" altLang="sv-SE"/>
              <a:t>S. Wicks 2013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bwMode="auto">
          <a:xfrm>
            <a:off x="611560" y="692696"/>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altLang="sv-SE" dirty="0" smtClean="0"/>
              <a:t>ASD case ascertainment in SYC</a:t>
            </a:r>
          </a:p>
        </p:txBody>
      </p:sp>
      <p:pic>
        <p:nvPicPr>
          <p:cNvPr id="5123" name="Picture 2"/>
          <p:cNvPicPr>
            <a:picLocks noChangeAspect="1" noChangeArrowheads="1"/>
          </p:cNvPicPr>
          <p:nvPr/>
        </p:nvPicPr>
        <p:blipFill>
          <a:blip r:embed="rId3" cstate="print"/>
          <a:srcRect/>
          <a:stretch>
            <a:fillRect/>
          </a:stretch>
        </p:blipFill>
        <p:spPr bwMode="auto">
          <a:xfrm>
            <a:off x="1115616" y="1268760"/>
            <a:ext cx="6840537" cy="5268912"/>
          </a:xfrm>
          <a:prstGeom prst="rect">
            <a:avLst/>
          </a:prstGeom>
          <a:noFill/>
          <a:ln w="9525">
            <a:noFill/>
            <a:miter lim="800000"/>
            <a:headEnd/>
            <a:tailEnd/>
          </a:ln>
          <a:effectLst/>
        </p:spPr>
      </p:pic>
      <p:sp>
        <p:nvSpPr>
          <p:cNvPr id="5124" name="textruta 4"/>
          <p:cNvSpPr txBox="1">
            <a:spLocks noChangeArrowheads="1"/>
          </p:cNvSpPr>
          <p:nvPr/>
        </p:nvSpPr>
        <p:spPr bwMode="auto">
          <a:xfrm>
            <a:off x="7308850" y="6453188"/>
            <a:ext cx="2232025" cy="369887"/>
          </a:xfrm>
          <a:prstGeom prst="rect">
            <a:avLst/>
          </a:prstGeom>
          <a:noFill/>
          <a:ln w="9525">
            <a:noFill/>
            <a:miter lim="800000"/>
            <a:headEnd/>
            <a:tailEnd/>
          </a:ln>
        </p:spPr>
        <p:txBody>
          <a:bodyPr>
            <a:spAutoFit/>
          </a:bodyPr>
          <a:lstStyle/>
          <a:p>
            <a:r>
              <a:rPr lang="sv-SE" altLang="sv-SE"/>
              <a:t>S. Wicks 2013</a:t>
            </a:r>
          </a:p>
        </p:txBody>
      </p:sp>
      <p:sp>
        <p:nvSpPr>
          <p:cNvPr id="3" name="textruta 2"/>
          <p:cNvSpPr txBox="1">
            <a:spLocks noChangeArrowheads="1"/>
          </p:cNvSpPr>
          <p:nvPr/>
        </p:nvSpPr>
        <p:spPr bwMode="auto">
          <a:xfrm>
            <a:off x="0" y="5733256"/>
            <a:ext cx="2665412" cy="369887"/>
          </a:xfrm>
          <a:prstGeom prst="rect">
            <a:avLst/>
          </a:prstGeom>
          <a:noFill/>
          <a:ln w="9525">
            <a:noFill/>
            <a:miter lim="800000"/>
            <a:headEnd/>
            <a:tailEnd/>
          </a:ln>
        </p:spPr>
        <p:txBody>
          <a:bodyPr>
            <a:spAutoFit/>
          </a:bodyPr>
          <a:lstStyle/>
          <a:p>
            <a:r>
              <a:rPr lang="sv-SE" altLang="sv-SE" b="1" dirty="0">
                <a:solidFill>
                  <a:schemeClr val="accent1"/>
                </a:solidFill>
              </a:rPr>
              <a:t>58% of ASD cases </a:t>
            </a:r>
          </a:p>
        </p:txBody>
      </p:sp>
      <p:sp>
        <p:nvSpPr>
          <p:cNvPr id="9" name="textruta 8"/>
          <p:cNvSpPr txBox="1">
            <a:spLocks noChangeArrowheads="1"/>
          </p:cNvSpPr>
          <p:nvPr/>
        </p:nvSpPr>
        <p:spPr bwMode="auto">
          <a:xfrm>
            <a:off x="6480175" y="5733256"/>
            <a:ext cx="2663825" cy="369887"/>
          </a:xfrm>
          <a:prstGeom prst="rect">
            <a:avLst/>
          </a:prstGeom>
          <a:noFill/>
          <a:ln w="9525">
            <a:noFill/>
            <a:miter lim="800000"/>
            <a:headEnd/>
            <a:tailEnd/>
          </a:ln>
        </p:spPr>
        <p:txBody>
          <a:bodyPr>
            <a:spAutoFit/>
          </a:bodyPr>
          <a:lstStyle/>
          <a:p>
            <a:r>
              <a:rPr lang="sv-SE" altLang="sv-SE" b="1" dirty="0">
                <a:solidFill>
                  <a:schemeClr val="accent1"/>
                </a:solidFill>
              </a:rPr>
              <a:t>68% of ASD cases</a:t>
            </a:r>
          </a:p>
        </p:txBody>
      </p:sp>
      <p:sp>
        <p:nvSpPr>
          <p:cNvPr id="10" name="textruta 9"/>
          <p:cNvSpPr txBox="1">
            <a:spLocks noChangeArrowheads="1"/>
          </p:cNvSpPr>
          <p:nvPr/>
        </p:nvSpPr>
        <p:spPr bwMode="auto">
          <a:xfrm>
            <a:off x="5472112" y="1556792"/>
            <a:ext cx="3671888" cy="646112"/>
          </a:xfrm>
          <a:prstGeom prst="rect">
            <a:avLst/>
          </a:prstGeom>
          <a:noFill/>
          <a:ln w="9525">
            <a:noFill/>
            <a:miter lim="800000"/>
            <a:headEnd/>
            <a:tailEnd/>
          </a:ln>
        </p:spPr>
        <p:txBody>
          <a:bodyPr>
            <a:spAutoFit/>
          </a:bodyPr>
          <a:lstStyle/>
          <a:p>
            <a:r>
              <a:rPr lang="sv-SE" altLang="sv-SE" b="1" dirty="0">
                <a:solidFill>
                  <a:schemeClr val="accent1"/>
                </a:solidFill>
              </a:rPr>
              <a:t>VAL/ Public Health care service in SCC 44% of ASD cases </a:t>
            </a:r>
          </a:p>
        </p:txBody>
      </p:sp>
      <p:sp>
        <p:nvSpPr>
          <p:cNvPr id="7" name="textruta 6"/>
          <p:cNvSpPr txBox="1">
            <a:spLocks noChangeArrowheads="1"/>
          </p:cNvSpPr>
          <p:nvPr/>
        </p:nvSpPr>
        <p:spPr bwMode="auto">
          <a:xfrm>
            <a:off x="0" y="1916832"/>
            <a:ext cx="1368425" cy="923925"/>
          </a:xfrm>
          <a:prstGeom prst="rect">
            <a:avLst/>
          </a:prstGeom>
          <a:noFill/>
          <a:ln w="9525">
            <a:noFill/>
            <a:miter lim="800000"/>
            <a:headEnd/>
            <a:tailEnd/>
          </a:ln>
        </p:spPr>
        <p:txBody>
          <a:bodyPr>
            <a:spAutoFit/>
          </a:bodyPr>
          <a:lstStyle/>
          <a:p>
            <a:r>
              <a:rPr lang="sv-SE" altLang="sv-SE" b="1" dirty="0">
                <a:solidFill>
                  <a:schemeClr val="accent1"/>
                </a:solidFill>
              </a:rPr>
              <a:t>Inpatient Register 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l="26381" t="25520" r="26379" b="7396"/>
          <a:stretch>
            <a:fillRect/>
          </a:stretch>
        </p:blipFill>
        <p:spPr bwMode="auto">
          <a:xfrm>
            <a:off x="611188" y="601663"/>
            <a:ext cx="6408737" cy="568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dirty="0" smtClean="0"/>
              <a:t>The usual fate of postprandial talks! </a:t>
            </a:r>
          </a:p>
        </p:txBody>
      </p:sp>
      <p:pic>
        <p:nvPicPr>
          <p:cNvPr id="25603" name="Picture 2"/>
          <p:cNvPicPr>
            <a:picLocks noGrp="1" noChangeAspect="1" noChangeArrowheads="1"/>
          </p:cNvPicPr>
          <p:nvPr>
            <p:ph idx="1"/>
          </p:nvPr>
        </p:nvPicPr>
        <p:blipFill>
          <a:blip r:embed="rId2" cstate="print"/>
          <a:srcRect/>
          <a:stretch>
            <a:fillRect/>
          </a:stretch>
        </p:blipFill>
        <p:spPr>
          <a:xfrm>
            <a:off x="827584" y="1988840"/>
            <a:ext cx="7345511" cy="4608783"/>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altLang="sv-SE" smtClean="0"/>
              <a:t>Validation of ASD case ascertainment </a:t>
            </a:r>
          </a:p>
        </p:txBody>
      </p:sp>
      <p:sp>
        <p:nvSpPr>
          <p:cNvPr id="12291" name="Platshållare för innehåll 2"/>
          <p:cNvSpPr>
            <a:spLocks noGrp="1"/>
          </p:cNvSpPr>
          <p:nvPr>
            <p:ph idx="1"/>
          </p:nvPr>
        </p:nvSpPr>
        <p:spPr>
          <a:xfrm>
            <a:off x="457200" y="2143125"/>
            <a:ext cx="8229600" cy="4525963"/>
          </a:xfrm>
        </p:spPr>
        <p:txBody>
          <a:bodyPr/>
          <a:lstStyle/>
          <a:p>
            <a:pPr marL="457200" indent="-457200" eaLnBrk="1" hangingPunct="1">
              <a:buFont typeface="+mj-lt"/>
              <a:buAutoNum type="arabicPeriod"/>
              <a:defRPr/>
            </a:pPr>
            <a:r>
              <a:rPr lang="sv-SE" altLang="sv-SE" sz="2400" dirty="0" smtClean="0"/>
              <a:t>Clinical</a:t>
            </a:r>
            <a:r>
              <a:rPr lang="sv-SE" altLang="sv-SE" sz="2200" dirty="0" smtClean="0"/>
              <a:t> </a:t>
            </a:r>
            <a:r>
              <a:rPr lang="sv-SE" altLang="sv-SE" sz="2400" dirty="0" smtClean="0"/>
              <a:t>Case record </a:t>
            </a:r>
            <a:r>
              <a:rPr lang="sv-SE" altLang="sv-SE" sz="2400" dirty="0" err="1" smtClean="0"/>
              <a:t>review</a:t>
            </a:r>
            <a:endParaRPr lang="sv-SE" altLang="sv-SE" sz="2400" dirty="0" smtClean="0"/>
          </a:p>
          <a:p>
            <a:pPr marL="1390650" lvl="2" indent="-533400" eaLnBrk="1" hangingPunct="1">
              <a:buFont typeface="Arial" pitchFamily="34" charset="0"/>
              <a:buChar char="•"/>
              <a:defRPr/>
            </a:pPr>
            <a:r>
              <a:rPr lang="sv-SE" altLang="sv-SE" sz="2000" dirty="0" smtClean="0"/>
              <a:t>96% </a:t>
            </a:r>
            <a:r>
              <a:rPr lang="sv-SE" altLang="sv-SE" sz="2000" dirty="0" err="1" smtClean="0"/>
              <a:t>of</a:t>
            </a:r>
            <a:r>
              <a:rPr lang="sv-SE" altLang="sv-SE" sz="2000" dirty="0" smtClean="0"/>
              <a:t> ASD </a:t>
            </a:r>
            <a:r>
              <a:rPr lang="sv-SE" altLang="sv-SE" sz="2000" dirty="0" err="1" smtClean="0"/>
              <a:t>cases</a:t>
            </a:r>
            <a:r>
              <a:rPr lang="sv-SE" altLang="sv-SE" sz="2000" dirty="0" smtClean="0"/>
              <a:t> </a:t>
            </a:r>
            <a:r>
              <a:rPr lang="sv-SE" altLang="sv-SE" sz="2000" dirty="0" err="1" smtClean="0"/>
              <a:t>confirmed</a:t>
            </a:r>
            <a:endParaRPr lang="sv-SE" altLang="sv-SE" sz="2000" dirty="0" smtClean="0"/>
          </a:p>
          <a:p>
            <a:pPr marL="1390650" lvl="2" indent="-533400" eaLnBrk="1" hangingPunct="1">
              <a:buFont typeface="Arial" pitchFamily="34" charset="0"/>
              <a:buChar char="•"/>
              <a:defRPr/>
            </a:pPr>
            <a:endParaRPr lang="sv-SE" altLang="sv-SE" sz="2000" dirty="0" smtClean="0"/>
          </a:p>
          <a:p>
            <a:pPr marL="514350" indent="-457200" eaLnBrk="1" hangingPunct="1">
              <a:buFont typeface="+mj-lt"/>
              <a:buAutoNum type="arabicPeriod"/>
              <a:defRPr/>
            </a:pPr>
            <a:r>
              <a:rPr lang="sv-SE" altLang="sv-SE" sz="2400" dirty="0" err="1" smtClean="0"/>
              <a:t>Validation</a:t>
            </a:r>
            <a:r>
              <a:rPr lang="sv-SE" altLang="sv-SE" sz="2400" dirty="0" smtClean="0"/>
              <a:t> </a:t>
            </a:r>
            <a:r>
              <a:rPr lang="sv-SE" altLang="sv-SE" sz="2400" dirty="0" err="1" smtClean="0"/>
              <a:t>against</a:t>
            </a:r>
            <a:r>
              <a:rPr lang="sv-SE" altLang="sv-SE" sz="2400" dirty="0" smtClean="0"/>
              <a:t> CATSS</a:t>
            </a:r>
            <a:endParaRPr lang="sv-SE" altLang="sv-SE" sz="2400" dirty="0"/>
          </a:p>
          <a:p>
            <a:pPr marL="857250" lvl="2" indent="0" eaLnBrk="1" hangingPunct="1">
              <a:buFont typeface="Wingdings" pitchFamily="2" charset="2"/>
              <a:buNone/>
              <a:defRPr/>
            </a:pPr>
            <a:endParaRPr lang="sv-SE" altLang="sv-SE" sz="2000" dirty="0" smtClean="0"/>
          </a:p>
          <a:p>
            <a:pPr marL="1390650" lvl="2" indent="-533400" eaLnBrk="1" hangingPunct="1">
              <a:buFont typeface="Arial" pitchFamily="34" charset="0"/>
              <a:buChar char="•"/>
              <a:defRPr/>
            </a:pPr>
            <a:r>
              <a:rPr lang="sv-SE" altLang="sv-SE" sz="2000" dirty="0" smtClean="0"/>
              <a:t>89% </a:t>
            </a:r>
            <a:r>
              <a:rPr lang="sv-SE" altLang="sv-SE" sz="2000" dirty="0" err="1" smtClean="0"/>
              <a:t>of</a:t>
            </a:r>
            <a:r>
              <a:rPr lang="sv-SE" altLang="sv-SE" sz="2000" dirty="0" smtClean="0"/>
              <a:t> ASD </a:t>
            </a:r>
            <a:r>
              <a:rPr lang="sv-SE" altLang="sv-SE" sz="2000" dirty="0" err="1" smtClean="0"/>
              <a:t>cases</a:t>
            </a:r>
            <a:r>
              <a:rPr lang="sv-SE" altLang="sv-SE" sz="2000" dirty="0" smtClean="0"/>
              <a:t> </a:t>
            </a:r>
            <a:r>
              <a:rPr lang="sv-SE" altLang="sv-SE" sz="2000" dirty="0" err="1" smtClean="0"/>
              <a:t>confirmed</a:t>
            </a:r>
            <a:endParaRPr lang="sv-SE" altLang="sv-SE" sz="2000" dirty="0" smtClean="0"/>
          </a:p>
          <a:p>
            <a:pPr marL="1390650" lvl="2" indent="-533400" eaLnBrk="1" hangingPunct="1">
              <a:buFont typeface="Arial" pitchFamily="34" charset="0"/>
              <a:buChar char="•"/>
              <a:defRPr/>
            </a:pPr>
            <a:endParaRPr lang="sv-SE" altLang="sv-SE" sz="2000" dirty="0" smtClean="0"/>
          </a:p>
          <a:p>
            <a:pPr marL="1390650" lvl="2" indent="-533400" eaLnBrk="1" hangingPunct="1">
              <a:buFont typeface="Arial" pitchFamily="34" charset="0"/>
              <a:buChar char="•"/>
              <a:defRPr/>
            </a:pPr>
            <a:r>
              <a:rPr lang="sv-SE" altLang="sv-SE" sz="2000" dirty="0" smtClean="0"/>
              <a:t>1% </a:t>
            </a:r>
            <a:r>
              <a:rPr lang="sv-SE" altLang="sv-SE" sz="2000" dirty="0" err="1" smtClean="0"/>
              <a:t>of</a:t>
            </a:r>
            <a:r>
              <a:rPr lang="sv-SE" altLang="sv-SE" sz="2000" dirty="0" smtClean="0"/>
              <a:t> non-</a:t>
            </a:r>
            <a:r>
              <a:rPr lang="sv-SE" altLang="sv-SE" sz="2000" dirty="0" err="1" smtClean="0"/>
              <a:t>case</a:t>
            </a:r>
            <a:r>
              <a:rPr lang="sv-SE" altLang="sv-SE" sz="2000" dirty="0" smtClean="0"/>
              <a:t> </a:t>
            </a:r>
            <a:r>
              <a:rPr lang="sv-SE" altLang="sv-SE" sz="2000" dirty="0" err="1" smtClean="0"/>
              <a:t>twins</a:t>
            </a:r>
            <a:r>
              <a:rPr lang="sv-SE" altLang="sv-SE" sz="2000" dirty="0" smtClean="0"/>
              <a:t> in SYC  (27 </a:t>
            </a:r>
            <a:r>
              <a:rPr lang="sv-SE" altLang="sv-SE" sz="2000" dirty="0" err="1" smtClean="0"/>
              <a:t>out</a:t>
            </a:r>
            <a:r>
              <a:rPr lang="sv-SE" altLang="sv-SE" sz="2000" dirty="0" smtClean="0"/>
              <a:t> </a:t>
            </a:r>
            <a:r>
              <a:rPr lang="sv-SE" altLang="sv-SE" sz="2000" dirty="0" err="1" smtClean="0"/>
              <a:t>of</a:t>
            </a:r>
            <a:r>
              <a:rPr lang="sv-SE" altLang="sv-SE" sz="2000" dirty="0" smtClean="0"/>
              <a:t> 2721 non-</a:t>
            </a:r>
            <a:r>
              <a:rPr lang="sv-SE" altLang="sv-SE" sz="2000" dirty="0" err="1" smtClean="0"/>
              <a:t>case</a:t>
            </a:r>
            <a:r>
              <a:rPr lang="sv-SE" altLang="sv-SE" sz="2000" dirty="0" smtClean="0"/>
              <a:t> </a:t>
            </a:r>
            <a:r>
              <a:rPr lang="sv-SE" altLang="sv-SE" sz="2000" dirty="0" err="1" smtClean="0"/>
              <a:t>twins</a:t>
            </a:r>
            <a:r>
              <a:rPr lang="sv-SE" altLang="sv-SE" sz="2000" dirty="0" smtClean="0"/>
              <a:t>) </a:t>
            </a:r>
            <a:r>
              <a:rPr lang="sv-SE" altLang="sv-SE" sz="2000" dirty="0" err="1" smtClean="0"/>
              <a:t>was</a:t>
            </a:r>
            <a:r>
              <a:rPr lang="sv-SE" altLang="sv-SE" sz="2000" dirty="0" smtClean="0"/>
              <a:t> </a:t>
            </a:r>
            <a:r>
              <a:rPr lang="sv-SE" altLang="sv-SE" sz="2000" dirty="0" err="1" smtClean="0"/>
              <a:t>classified</a:t>
            </a:r>
            <a:r>
              <a:rPr lang="sv-SE" altLang="sv-SE" sz="2000" dirty="0" smtClean="0"/>
              <a:t> as ASD in the CATSS</a:t>
            </a:r>
          </a:p>
          <a:p>
            <a:pPr eaLnBrk="1" hangingPunct="1">
              <a:buFont typeface="Arial" pitchFamily="34" charset="0"/>
              <a:buChar char="•"/>
              <a:defRPr/>
            </a:pPr>
            <a:endParaRPr lang="sv-SE" altLang="sv-SE"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67544" y="764704"/>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sv-SE" altLang="sv-SE" dirty="0" smtClean="0"/>
              <a:t>Year 2011 vs 2007 ASD prevalence</a:t>
            </a:r>
            <a:br>
              <a:rPr lang="sv-SE" altLang="sv-SE" dirty="0" smtClean="0"/>
            </a:br>
            <a:r>
              <a:rPr lang="sv-SE" altLang="sv-SE" dirty="0" smtClean="0"/>
              <a:t>among 0-17 year olds</a:t>
            </a:r>
          </a:p>
        </p:txBody>
      </p:sp>
      <p:pic>
        <p:nvPicPr>
          <p:cNvPr id="8195" name="Picture 2"/>
          <p:cNvPicPr>
            <a:picLocks noChangeAspect="1" noChangeArrowheads="1"/>
          </p:cNvPicPr>
          <p:nvPr/>
        </p:nvPicPr>
        <p:blipFill>
          <a:blip r:embed="rId3" cstate="print"/>
          <a:srcRect l="11714" t="42140" r="51430" b="27669"/>
          <a:stretch>
            <a:fillRect/>
          </a:stretch>
        </p:blipFill>
        <p:spPr bwMode="auto">
          <a:xfrm>
            <a:off x="387350" y="1772816"/>
            <a:ext cx="8577263" cy="4535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53238" t="15086" r="10001" b="21829"/>
          <a:stretch>
            <a:fillRect/>
          </a:stretch>
        </p:blipFill>
        <p:spPr bwMode="auto">
          <a:xfrm>
            <a:off x="444500" y="115888"/>
            <a:ext cx="6288088" cy="674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36662" t="25208" r="13322" b="19583"/>
          <a:stretch>
            <a:fillRect/>
          </a:stretch>
        </p:blipFill>
        <p:spPr bwMode="auto">
          <a:xfrm>
            <a:off x="179388" y="115888"/>
            <a:ext cx="8774112" cy="5446712"/>
          </a:xfrm>
          <a:prstGeom prst="rect">
            <a:avLst/>
          </a:prstGeom>
          <a:noFill/>
          <a:ln w="9525">
            <a:noFill/>
            <a:miter lim="800000"/>
            <a:headEnd/>
            <a:tailEnd/>
          </a:ln>
        </p:spPr>
      </p:pic>
      <p:sp>
        <p:nvSpPr>
          <p:cNvPr id="10243" name="textruta 3"/>
          <p:cNvSpPr txBox="1">
            <a:spLocks noChangeArrowheads="1"/>
          </p:cNvSpPr>
          <p:nvPr/>
        </p:nvSpPr>
        <p:spPr bwMode="auto">
          <a:xfrm>
            <a:off x="1979613" y="5805488"/>
            <a:ext cx="5832475" cy="646112"/>
          </a:xfrm>
          <a:prstGeom prst="rect">
            <a:avLst/>
          </a:prstGeom>
          <a:noFill/>
          <a:ln w="9525">
            <a:noFill/>
            <a:miter lim="800000"/>
            <a:headEnd/>
            <a:tailEnd/>
          </a:ln>
        </p:spPr>
        <p:txBody>
          <a:bodyPr>
            <a:spAutoFit/>
          </a:bodyPr>
          <a:lstStyle/>
          <a:p>
            <a:r>
              <a:rPr lang="sv-SE" sz="3600" b="1">
                <a:solidFill>
                  <a:schemeClr val="accent1"/>
                </a:solidFill>
              </a:rPr>
              <a:t>www.folkhalsoguiden.se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dirty="0" smtClean="0"/>
              <a:t>Parental SES and autism in SYC</a:t>
            </a:r>
          </a:p>
        </p:txBody>
      </p:sp>
      <p:sp>
        <p:nvSpPr>
          <p:cNvPr id="17411" name="Content Placeholder 2"/>
          <p:cNvSpPr>
            <a:spLocks noGrp="1"/>
          </p:cNvSpPr>
          <p:nvPr>
            <p:ph idx="1"/>
          </p:nvPr>
        </p:nvSpPr>
        <p:spPr/>
        <p:txBody>
          <a:bodyPr/>
          <a:lstStyle/>
          <a:p>
            <a:pPr eaLnBrk="1" hangingPunct="1"/>
            <a:r>
              <a:rPr lang="en-GB" dirty="0" smtClean="0"/>
              <a:t>Matched case-control study nested within the Stockholm Youth Cohort (1:10 matching on birth date and sex)</a:t>
            </a:r>
          </a:p>
          <a:p>
            <a:pPr eaLnBrk="1" hangingPunct="1"/>
            <a:endParaRPr lang="en-GB" dirty="0" smtClean="0"/>
          </a:p>
          <a:p>
            <a:pPr eaLnBrk="1" hangingPunct="1"/>
            <a:endParaRPr lang="en-GB" dirty="0" smtClean="0"/>
          </a:p>
          <a:p>
            <a:pPr eaLnBrk="1" hangingPunct="1"/>
            <a:endParaRPr lang="en-GB" dirty="0" smtClean="0"/>
          </a:p>
          <a:p>
            <a:pPr eaLnBrk="1" hangingPunct="1">
              <a:buFont typeface="Wingdings" pitchFamily="2" charset="2"/>
              <a:buNone/>
            </a:pPr>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t>Methods</a:t>
            </a:r>
          </a:p>
        </p:txBody>
      </p:sp>
      <p:sp>
        <p:nvSpPr>
          <p:cNvPr id="18435" name="Content Placeholder 2"/>
          <p:cNvSpPr>
            <a:spLocks noGrp="1"/>
          </p:cNvSpPr>
          <p:nvPr>
            <p:ph idx="1"/>
          </p:nvPr>
        </p:nvSpPr>
        <p:spPr/>
        <p:txBody>
          <a:bodyPr/>
          <a:lstStyle/>
          <a:p>
            <a:pPr eaLnBrk="1" hangingPunct="1"/>
            <a:r>
              <a:rPr lang="en-GB" dirty="0" smtClean="0"/>
              <a:t>Parental SES characteristics (Exposures)</a:t>
            </a:r>
          </a:p>
          <a:p>
            <a:pPr eaLnBrk="1" hangingPunct="1"/>
            <a:endParaRPr lang="en-GB" dirty="0" smtClean="0"/>
          </a:p>
          <a:p>
            <a:pPr lvl="1" eaLnBrk="1" hangingPunct="1"/>
            <a:r>
              <a:rPr lang="en-GB" dirty="0" smtClean="0"/>
              <a:t>Household Income- </a:t>
            </a:r>
            <a:r>
              <a:rPr lang="en-GB" dirty="0" err="1" smtClean="0"/>
              <a:t>equivalized</a:t>
            </a:r>
            <a:r>
              <a:rPr lang="en-GB" dirty="0" smtClean="0"/>
              <a:t> and adjusted for inflation</a:t>
            </a:r>
          </a:p>
          <a:p>
            <a:pPr lvl="1" eaLnBrk="1" hangingPunct="1"/>
            <a:endParaRPr lang="en-GB" dirty="0" smtClean="0"/>
          </a:p>
          <a:p>
            <a:pPr lvl="1" eaLnBrk="1" hangingPunct="1"/>
            <a:r>
              <a:rPr lang="en-GB" dirty="0" smtClean="0"/>
              <a:t>Education</a:t>
            </a:r>
          </a:p>
          <a:p>
            <a:pPr lvl="1" eaLnBrk="1" hangingPunct="1">
              <a:buNone/>
            </a:pPr>
            <a:r>
              <a:rPr lang="en-GB" dirty="0" smtClean="0"/>
              <a:t> </a:t>
            </a:r>
          </a:p>
          <a:p>
            <a:pPr lvl="1" eaLnBrk="1" hangingPunct="1"/>
            <a:r>
              <a:rPr lang="en-GB" dirty="0" smtClean="0"/>
              <a:t>Occupational class </a:t>
            </a:r>
          </a:p>
          <a:p>
            <a:pPr lvl="1">
              <a:buNone/>
            </a:pPr>
            <a:endParaRPr lang="en-GB" dirty="0" smtClean="0"/>
          </a:p>
          <a:p>
            <a:pPr lvl="1">
              <a:buNone/>
            </a:pPr>
            <a:r>
              <a:rPr lang="en-GB" dirty="0" smtClean="0"/>
              <a:t>at time of birth of child (combined, separately)</a:t>
            </a:r>
          </a:p>
          <a:p>
            <a:pPr eaLnBrk="1" hangingPunct="1"/>
            <a:endParaRPr lang="en-GB" dirty="0" smtClean="0"/>
          </a:p>
          <a:p>
            <a:pPr lvl="1" eaLnBrk="1" hangingPunct="1"/>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t>Methods</a:t>
            </a:r>
          </a:p>
        </p:txBody>
      </p:sp>
      <p:sp>
        <p:nvSpPr>
          <p:cNvPr id="17411"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GB" dirty="0" smtClean="0"/>
              <a:t>Outcome </a:t>
            </a:r>
          </a:p>
          <a:p>
            <a:pPr lvl="1" eaLnBrk="1" fontAlgn="auto" hangingPunct="1">
              <a:spcAft>
                <a:spcPts val="0"/>
              </a:spcAft>
              <a:buFont typeface="Arial" pitchFamily="34" charset="0"/>
              <a:buChar char="–"/>
              <a:defRPr/>
            </a:pPr>
            <a:r>
              <a:rPr lang="en-GB" dirty="0" smtClean="0"/>
              <a:t>ASD, and ASD with or without Intellectual disability</a:t>
            </a:r>
          </a:p>
          <a:p>
            <a:pPr lvl="1"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Covariates</a:t>
            </a:r>
          </a:p>
          <a:p>
            <a:pPr lvl="1" eaLnBrk="1" fontAlgn="auto" hangingPunct="1">
              <a:spcAft>
                <a:spcPts val="0"/>
              </a:spcAft>
              <a:buFont typeface="Arial" pitchFamily="34" charset="0"/>
              <a:buChar char="–"/>
              <a:defRPr/>
            </a:pPr>
            <a:r>
              <a:rPr lang="en-GB" dirty="0" smtClean="0"/>
              <a:t>Parental ages, migration status, birth parity, parental psychiatric conditions</a:t>
            </a:r>
          </a:p>
          <a:p>
            <a:pPr lvl="1" eaLnBrk="1" fontAlgn="auto" hangingPunct="1">
              <a:spcAft>
                <a:spcPts val="0"/>
              </a:spcAft>
              <a:buNone/>
              <a:defRPr/>
            </a:pPr>
            <a:endParaRPr lang="en-GB" dirty="0" smtClean="0"/>
          </a:p>
          <a:p>
            <a:pPr lvl="1" eaLnBrk="1" fontAlgn="auto" hangingPunct="1">
              <a:spcAft>
                <a:spcPts val="0"/>
              </a:spcAft>
              <a:buFont typeface="Arial" pitchFamily="34" charset="0"/>
              <a:buChar char="–"/>
              <a:defRPr/>
            </a:pPr>
            <a:r>
              <a:rPr lang="en-GB" dirty="0" smtClean="0"/>
              <a:t>Birth weight for gestational age, gestational age at birth, </a:t>
            </a:r>
            <a:r>
              <a:rPr lang="en-GB" dirty="0" err="1" smtClean="0"/>
              <a:t>Apgar</a:t>
            </a:r>
            <a:r>
              <a:rPr lang="en-GB" dirty="0" smtClean="0"/>
              <a:t> score at 5 minutes, maternal smoking at first antenatal interview</a:t>
            </a:r>
          </a:p>
          <a:p>
            <a:pPr lvl="1"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Conditional logistic regression analysis to derive Odds Ratios (estimates of RR)</a:t>
            </a:r>
          </a:p>
          <a:p>
            <a:pPr eaLnBrk="1" fontAlgn="auto" hangingPunct="1">
              <a:spcAft>
                <a:spcPts val="0"/>
              </a:spcAft>
              <a:buFont typeface="Arial" pitchFamily="34" charset="0"/>
              <a:buChar char="•"/>
              <a:defRPr/>
            </a:pPr>
            <a:endParaRPr lang="en-GB" dirty="0"/>
          </a:p>
          <a:p>
            <a:pPr lvl="1" eaLnBrk="1" fontAlgn="auto" hangingPunct="1">
              <a:spcAft>
                <a:spcPts val="0"/>
              </a:spcAft>
              <a:buFont typeface="Arial" pitchFamily="34" charset="0"/>
              <a:buChar char="–"/>
              <a:defRPr/>
            </a:pPr>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t>
            </a:r>
            <a:endParaRPr lang="en-GB" dirty="0"/>
          </a:p>
        </p:txBody>
      </p:sp>
      <p:sp>
        <p:nvSpPr>
          <p:cNvPr id="3" name="Content Placeholder 2"/>
          <p:cNvSpPr>
            <a:spLocks noGrp="1"/>
          </p:cNvSpPr>
          <p:nvPr>
            <p:ph idx="1"/>
          </p:nvPr>
        </p:nvSpPr>
        <p:spPr/>
        <p:txBody>
          <a:bodyPr/>
          <a:lstStyle/>
          <a:p>
            <a:r>
              <a:rPr lang="en-GB" dirty="0" smtClean="0"/>
              <a:t>4709 ASD cases, 46489 controls with complete data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Adjusted for maternal and paternal age, education, occupation, migration status, parity and parental psychiatric service use</a:t>
            </a:r>
          </a:p>
          <a:p>
            <a:endParaRPr lang="en-GB" dirty="0"/>
          </a:p>
        </p:txBody>
      </p:sp>
      <p:graphicFrame>
        <p:nvGraphicFramePr>
          <p:cNvPr id="5" name="Chart 4"/>
          <p:cNvGraphicFramePr/>
          <p:nvPr/>
        </p:nvGraphicFramePr>
        <p:xfrm>
          <a:off x="683568" y="836712"/>
          <a:ext cx="7344816" cy="44644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Adjusted for maternal and paternal age, income, occupation, migration status, parity and parental psychiatric service use</a:t>
            </a:r>
            <a:endParaRPr lang="en-GB" dirty="0"/>
          </a:p>
        </p:txBody>
      </p:sp>
      <p:graphicFrame>
        <p:nvGraphicFramePr>
          <p:cNvPr id="5" name="Chart 4"/>
          <p:cNvGraphicFramePr/>
          <p:nvPr/>
        </p:nvGraphicFramePr>
        <p:xfrm>
          <a:off x="1043608" y="836712"/>
          <a:ext cx="6696744" cy="43924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dirty="0" smtClean="0"/>
              <a:t>Background</a:t>
            </a:r>
          </a:p>
        </p:txBody>
      </p:sp>
      <p:sp>
        <p:nvSpPr>
          <p:cNvPr id="3075" name="Content Placeholder 2"/>
          <p:cNvSpPr>
            <a:spLocks noGrp="1"/>
          </p:cNvSpPr>
          <p:nvPr>
            <p:ph idx="1"/>
          </p:nvPr>
        </p:nvSpPr>
        <p:spPr/>
        <p:txBody>
          <a:bodyPr/>
          <a:lstStyle/>
          <a:p>
            <a:pPr eaLnBrk="1" hangingPunct="1"/>
            <a:r>
              <a:rPr lang="en-GB" dirty="0" smtClean="0"/>
              <a:t>Socioeconomic gradients are observed in many physical and mental health conditions</a:t>
            </a:r>
          </a:p>
          <a:p>
            <a:pPr eaLnBrk="1" hangingPunct="1"/>
            <a:endParaRPr lang="en-GB" dirty="0" smtClean="0"/>
          </a:p>
          <a:p>
            <a:pPr eaLnBrk="1" hangingPunct="1">
              <a:buNone/>
            </a:pPr>
            <a:r>
              <a:rPr lang="en-GB" dirty="0" smtClean="0"/>
              <a:t>        Lower SES                                  Poorer Health</a:t>
            </a:r>
          </a:p>
        </p:txBody>
      </p:sp>
      <p:sp>
        <p:nvSpPr>
          <p:cNvPr id="5" name="Right Arrow 4"/>
          <p:cNvSpPr/>
          <p:nvPr/>
        </p:nvSpPr>
        <p:spPr>
          <a:xfrm>
            <a:off x="3203848" y="31409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Adjusted for maternal and paternal age, income, education, migration status, parity and parental psychiatric service use</a:t>
            </a:r>
          </a:p>
          <a:p>
            <a:endParaRPr lang="en-GB" dirty="0"/>
          </a:p>
        </p:txBody>
      </p:sp>
      <p:graphicFrame>
        <p:nvGraphicFramePr>
          <p:cNvPr id="4" name="Chart 3"/>
          <p:cNvGraphicFramePr/>
          <p:nvPr/>
        </p:nvGraphicFramePr>
        <p:xfrm>
          <a:off x="611560" y="908720"/>
          <a:ext cx="7344816" cy="43924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Results similar for ASD with and without Intellectual disabilities</a:t>
            </a:r>
          </a:p>
          <a:p>
            <a:endParaRPr lang="en-GB" dirty="0" smtClean="0"/>
          </a:p>
          <a:p>
            <a:r>
              <a:rPr lang="en-GB" dirty="0" smtClean="0"/>
              <a:t>Results similar when education and occupation of either parent coded separately</a:t>
            </a:r>
          </a:p>
          <a:p>
            <a:endParaRPr lang="en-GB" dirty="0" smtClean="0"/>
          </a:p>
          <a:p>
            <a:pPr>
              <a:buNone/>
            </a:pPr>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GB" smtClean="0"/>
          </a:p>
        </p:txBody>
      </p:sp>
      <p:sp>
        <p:nvSpPr>
          <p:cNvPr id="21507" name="Content Placeholder 2"/>
          <p:cNvSpPr>
            <a:spLocks noGrp="1"/>
          </p:cNvSpPr>
          <p:nvPr>
            <p:ph idx="1"/>
          </p:nvPr>
        </p:nvSpPr>
        <p:spPr>
          <a:xfrm>
            <a:off x="323528" y="1268760"/>
            <a:ext cx="8229600" cy="4525963"/>
          </a:xfrm>
        </p:spPr>
        <p:txBody>
          <a:bodyPr/>
          <a:lstStyle/>
          <a:p>
            <a:pPr eaLnBrk="1" hangingPunct="1"/>
            <a:r>
              <a:rPr lang="en-GB" dirty="0" smtClean="0"/>
              <a:t>Lower not higher parental SES associated with ASD in Sweden</a:t>
            </a:r>
          </a:p>
          <a:p>
            <a:pPr eaLnBrk="1" hangingPunct="1"/>
            <a:endParaRPr lang="en-GB" dirty="0" smtClean="0"/>
          </a:p>
          <a:p>
            <a:pPr eaLnBrk="1" hangingPunct="1"/>
            <a:r>
              <a:rPr lang="en-GB" dirty="0" smtClean="0"/>
              <a:t>Results opposite of US studies but similar to Denmark and Canada</a:t>
            </a:r>
          </a:p>
          <a:p>
            <a:pPr eaLnBrk="1" hangingPunct="1"/>
            <a:endParaRPr lang="en-GB" dirty="0" smtClean="0"/>
          </a:p>
          <a:p>
            <a:pPr eaLnBrk="1" hangingPunct="1"/>
            <a:r>
              <a:rPr lang="en-GB" dirty="0" smtClean="0"/>
              <a:t>Results consistent with SES gradients in other conditions including ID, and other child developmental outcomes. </a:t>
            </a:r>
          </a:p>
          <a:p>
            <a:pPr eaLnBrk="1" hangingPunct="1"/>
            <a:endParaRPr lang="en-GB" dirty="0" smtClean="0"/>
          </a:p>
          <a:p>
            <a:pPr eaLnBrk="1" hangingPunct="1"/>
            <a:r>
              <a:rPr lang="en-GB" dirty="0" smtClean="0"/>
              <a:t>Studies finding the opposite underestimating burden of ASD in lower SES groups?</a:t>
            </a:r>
          </a:p>
          <a:p>
            <a:pPr eaLnBrk="1" hangingPunct="1"/>
            <a:endParaRPr lang="en-GB" dirty="0" smtClean="0"/>
          </a:p>
          <a:p>
            <a:pPr eaLnBrk="1" hangingPunct="1"/>
            <a:r>
              <a:rPr lang="en-GB" dirty="0" smtClean="0"/>
              <a:t>Researchers should consider that social patterning of ASD may be similar to other health conditions. </a:t>
            </a:r>
          </a:p>
          <a:p>
            <a:pPr eaLnBrk="1" hangingPunct="1"/>
            <a:endParaRPr lang="en-GB" dirty="0" smtClean="0"/>
          </a:p>
          <a:p>
            <a:pPr eaLnBrk="1" hangingPunct="1"/>
            <a:r>
              <a:rPr lang="en-GB" dirty="0" smtClean="0"/>
              <a:t>?Aetiological significance; ? Genes; ?Environment</a:t>
            </a:r>
          </a:p>
          <a:p>
            <a:pPr eaLnBrk="1" hangingPunct="1"/>
            <a:endParaRPr lang="en-GB" dirty="0" smtClean="0"/>
          </a:p>
          <a:p>
            <a:pPr eaLnBrk="1" hangingPunct="1">
              <a:buFont typeface="Arial" charset="0"/>
              <a:buNone/>
            </a:pPr>
            <a:r>
              <a:rPr lang="en-GB"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2: Avon Longitudinal Study of Parents and Children</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https://encrypted-tbn1.gstatic.com/images?q=tbn:ANd9GcTdS0jtpERpTCopzFjms6sGCtjVCBh9AEmsnjrTt33AnZgZoiuR"/>
          <p:cNvPicPr>
            <a:picLocks noChangeAspect="1" noChangeArrowheads="1"/>
          </p:cNvPicPr>
          <p:nvPr/>
        </p:nvPicPr>
        <p:blipFill>
          <a:blip r:embed="rId2" cstate="print"/>
          <a:srcRect/>
          <a:stretch>
            <a:fillRect/>
          </a:stretch>
        </p:blipFill>
        <p:spPr bwMode="auto">
          <a:xfrm>
            <a:off x="5868144" y="2185152"/>
            <a:ext cx="2592288" cy="4083942"/>
          </a:xfrm>
          <a:prstGeom prst="rect">
            <a:avLst/>
          </a:prstGeom>
          <a:noFill/>
        </p:spPr>
      </p:pic>
      <p:sp>
        <p:nvSpPr>
          <p:cNvPr id="1028" name="AutoShape 4" descr="data:image/jpeg;base64,/9j/4AAQSkZJRgABAQAAAQABAAD/2wCEAAkGBhQSEBQUExQWFRUUFhwYGRYWGB8ZHRwaHB4aGh8cFx0cHyYgFyAnHRweIDAgIygrLCwsHB4xNTEtNSYrLCkBCQoKBQUFDQUFDSkYEhgpKSkpKSkpKSkpKSkpKSkpKSkpKSkpKSkpKSkpKSkpKSkpKSkpKSkpKSkpKSkpKSkpKf/AABEIAKwBJQMBIgACEQEDEQH/xAAcAAACAgMBAQAAAAAAAAAAAAAABwUGAwQIAQL/xABQEAACAQIEBAMEAwsJBgMJAAABAgMEEQAFEiEGBxMxIkFRCBQyYXGBkRUjNTZCUnJ0sbKzFjNic4OhtMHDJTRERYTwY4LSFxgkVFWSk6LT/8QAFAEBAAAAAAAAAAAAAAAAAAAAAP/EABQRAQAAAAAAAAAAAAAAAAAAAAD/2gAMAwEAAhEDEQA/AHicUnhbl01HmlZWmcOKouemEKldcgk+LUdVrW7DF2xjqL6G0kK1jYsLgH1IBFx8rj6cBTZeXTHPFzPriyrp6Og3/mmi+LV879vl88ffF/L41tfRVQmEYpHVihTVq0yLJYHUNPw27HESed1DHI0OuWql1aV6EPhZrBdMXi8QL3sST37kWOGNExKgkaSRuL3sfS474D6OOYlybq8NVMotenzJm3J+F0hjIAGxN2U7+QP0Hp04TfKXKfesizGAd5aidBvbcxRWufIXtgFHwBw2K/MYKdtWh2Jcra4VQWNr9u1r/PDJ535uaBIsuo0Sngli1ydMaWcAlArEbkWXcm5bzPrLcleVpp+lmE7nqPGTHEBbSrj4nJ7kqewFhfufLS9pCSJvco1Gqpu5AUgkIdIsyjxeJgNP6L4BF4YPAPKtqqN6usLU1FEusuVIaRQNR6dx8Om512PkADva48suRnw1OYqCCoZKY3Fr+c31WOj5+LsRiK53cyFqG9xpWBgjIMjodndbjQLbFF2PoWA/NFwpHHfFKVc4WnjENJB4YIgALCyhna3dm0gkkk2AFza5rODBgDBj22PMAYMe2wYDzBgwYAwY9x5gDBgwYAwYMGAMGDBgDBj3HmAMGDBgDBgwYAwYMGAMGPQL4margmuiQySUdQiKLlmicAD5kjbAQuDBgwHbtXMUjdgCxVSQotckC9hcgb/MgfMY58XiWur8kzGoed5GEiIYkOkRQt4nYKhBIPweIEBVf+kQ9eJctmnp2jp5zTSEr99C6iACCQBcWuNr3xB8b8RplUCSe7LJTPIVmWMKpGvfWB8LdiCDa5I3GA5vyXJKinqYJ5qedIopY5HdoZLBFdWJJ0+gx0vQ0FW+atVO8JoxTGOBY3YsS7ROXcW0m+g7g9tPzONaj5q0k8XUp0qqiwN1hppXIPkGsukE2Nt7bHCs5Q5lW1WZ9ISzRUsBeRqdWYIg1HTFY7gayBp9AfIHAdCHCv8AZ8/B9T+uyfw4cNA4V/s+fg+p/XZP4cOAZqQhECoAoVbKoFgABYAAdh8hil8GctxTzGtrG94r5CzNJclU1baYg3oPCGIvbYWGLuTbGGu6nSfo6OrpOjqX06rba9O+m/e2+AW3OnmT7lD7rTtapmG7KwBiTbf1DMLgdrbm+wvzacdWcD8uBSSyVdS4qK2clnltZU1fEsQ8h5attrABRtjzifjvJ4pWSqeGSWHYqYuqynbYHSQD6i+3n2wHM+Y8OTQU1PUSLpSp19MG4YiPRdrEfCdYsb72Pyvp5fXvDKksTaXRgysLbEee+2LRzP47OaVnUUMsMY0RKx3te5YjyLbbeQAFzbFQGA6Qz/iqdOGY61Cq1DpHdwi93YKSBawNj6Y5xmlLMWY3LEkn1J3OHvxN+JkH6EH74whcA6eQHFM8lQaKQq8CQs6AoNSkMgsG728RNjfCx4p4uqMwl6lQym1wqooVVB3soG9vpJPzxd/Z2/Cr/qr/AL8WNjkClPPUywTUkMjLG0wmkGthYxR6ArXUDxk3tffAKXBhpUHMCCCuWnjy6l936+iQyIJZmu+lmDmwG+4W1gABjR5kwU9Bn8hFNHJEAshgbwoWZPRbWGo6rdvqwENxnzAkzGKmjeGKIU62vGNOpiACbDZRZRZQNt97WAqmHTzbq1go8omp4YYdQaTprGjIC0UN7qylW2NrkX2HpjPxZmC1fDqVtHT08TX0VQWCO4BBjbQSpKjUysGBDAEbg3sCPwYa+TcTmmyFpp6eleR3EFIxp0LkKPHJJtZwosATuWHiuDfE/Jwf7nQRaZsup62rPWnkr+mpW/i6cETxlUALEEaRY7emkETgw5uYdDQyZXFN1statpyvUWjlQCZS2khVSzE2Ibt4fHY27ypzTLTkUVe+Xwx9ObwQIBaSZdSgO2nUUvdypPZPPsQQmDDa4ez2hzbN6RHoKenXTJrAtaWTR4AQAoIBGy73v54xcc189LFW0ldRwhpyppaiCnREAV1ZlVgoJGi3mWB2Nw1wFVyPj56bLKqhEMbCpJPUa+pdQVWsPytlFu1jc79sQ+V8Py1EVRKgGimjEkhNxsWCgDY3YkkgG2ytvthp8HZvDPw/mSpSxQyU9MEaVB4pNSWJY2uCTHc72Nxttvs8t+KUiyCucUkJ9106g1yJmY7mW9/qHYW8sAkMGL7U81NdXDMKKkjjjBV4RCjK6sQWJJW4awFiDtb0JBtPPOkX3WjnpY4FpJgDeOFVbWRqQs4F7FCbLtupvfbSCZwYa/GHFBgymjjanpfeqyBnkkFPGrLExIQqoUaGZfyrW2On1C2yPLDU1UEAIBmlSME+Wtgt/wC/AaODDU5iZhFlEy0NBTwrojRpJ5oknkdiCe8gZQLEE2Ubk2sBvIVOXUec5NPWRU0dPW0gvKIvAjBF1Hwg20sgJH5QK2uR8QRHL3LhSZVXZsF1TQjpQagNKs5RTKtwbsNfbtsR+VtBUXNnMY0nRpzMtQrqwmu+kuLFo9xoNrgAeEX+HDW4f4uiThueqjoadEjkt7vu0beKJbtquSfFffzUYRfEWcCqqZJxEkIkIPTjFlWwC+EfVf6zgI3BgwYDuPGCtoY5kKSosiG11dQymxDC4OxsQD9IGFpFy2zamULSZu7KouqToSLjstyXslgBYdt9vU/ktxFKfvuZU8IANjClySbfEOmv23/bgL/UZVFoIms0QG6NZYwNRa5UWXbYXP5o7Em8YvFuVQuQKmjjceE2eNSO2xsfkNvlis0/JVZmD5jW1NYwudBcogLfEALkgXsQFK9hse2JuHlBlSqF9zQ2Hdi5J+k6t8BPZdxNS1G0FRDKb2tHIrG437A37b4XvIOoVMtqmdgqitkuzGwHghG5Ow3xM5ryUyyZbLC0DDs8LlWG4/O1Ke1twe5wuuT/ACvpa+CeapMjhJ2hWMMVXwqjamK7k+K3cDbzvsDaq+OsrkjeN62lKupVgZUIIYWIIJ32OPOX/FKVlFEeqjyrqRgHDMemxTWQNxqAD/8AnHfvjD/7Jcq/+Si+1v8A1Yjc05G5ZNukclO23igkI/ufUu/0YCU41q80WJxl8EDsdlcy+MA7XCOqpqBNxdyPD2N7Y5rrOX2ZIXL0VT4blm6bMNr3OoAgjzuDvh2y8ts2hUilziRh3Czgk37W1HWQLAdh67Y9HC3EUptLmNPCoB3hS5J22I6a7d97/VvgOdqrL5IrdSN01XtrUre1r2uN+4+3Gvhkc4+DpqI0rT1s1Y0wkF5b+DR0zZbs2xL9tu2FvgHfwBnlNmuUHKKiUQzqNMTH8oBtSFRYAlSQui92AuPO1QruReao5VYFlH56SxgH6nZW/uxQAcS0fF1aqCNaupCBdIQTSBQvawGqwFtrYBlZXli8NwTT1MqtXzxtFBDEwbQDY63JFu+k7qRsAL3NvPZyyqX32eo6bdEQNF1LeHWXibSPU6VJ27bX7i6gZie++PVkI7Ej6DgLxlnBdTNniwtBMv8A8R1XuukrD1CTJ4trWBsfM7C52xOc6eF6ubN2eKmmkWRY1VkjYhmEdyFIG5AUm3yOFZ1Te9zf6cBmb1P24B4c5OGalsry7TC7e6xWm0jV07RR3LWvsNDXYbC3fcXhORWch3qcsmN4auJrL2OrSQ4Uj1juf/IO291UZmP5R+3HyrEdtsBc+aGYoKlKKAnoZepp0uNy4P31287lxbbbw7C3dicVZC3EWXUtXSSI1TChSWInTdrAso3sjahcBtiGG4tuiCcbFBmUsD64ZHicflRsUPp3Ug4C0Zzy5ejpy1XMkdU5URUa2lkcFiCzlWtGu2xGq522OL3mnBFaOFoKcU7tMKnrGJRdwjdS11G9/ELqNxfe1jZLSzMzFmJJJuSTck/MnHvXb84/bgJ/hjg+eprvdPFBOquwDKQQ6IXVT2KXIAv5XvY9sNOLN6mfh+vXOYSphUinlmUq7y2cKAoAOpHAGsDcMb7BiUdBVuhLI7KSCpKkglWFmBI7ggkEeYOM1dms0+nrSyS6BpXqOz2A7BdRNh8hgHDy+4IrIsmzVZIHR6mMLFGws7FA9/CdxfULX77/ACvrcr+H3my3N6A/eql9No5PCwIBI1KdwC1lJ8r/AFFP9dvzj9uMlLXSROJI3dHHZ0Yqw+gg3GAmOKeDpcv6S1DIJpAzNCDqaMA2XWVuviHiABO3e2GVylzCLMctqMpqSAEHUjYntHqDNbcWKtve9rPuLDdMySlmLMSzE3JJuSfUk98NFeGJMjyuoqKgqtVWoKeFFOvQjbyliDa5QbWJt4b3ubBTOPeIRW5hPOttBbTHa4HTTwJYEC11ANrDucR/DmZimrKecjUIZo5CO1wjBrf3YjsGAc/Njg5syaPMstvVRyRqsgj3ZStgp031XsQCtrrpue5tjyRPuNkNYKz73UV6skVMdpNJRo9bDcqN2O4HwgXu1gp8vzWaBtUMskTEWvG7IbG211IPkPsxgnqGdizsWYkksxJJJ3JJO53wDxyLhaqPCVRB0JOtK5kSO1mZQ8TXA79kYgdzYWBuLpTMsrlp5DHPG8TgA6JFKmx7GxxgEzfnH7cfLNfvgPMGDBgO48LrmdzW+5zpTU6CSqkANnuEQNcKT21EnyvbY3I2uxCcchcx8+FZmlTOosrPpXe/hQCMH5X06reV/PvgOhuGuN9FPCmYVVGlSNQnD1USsvcr4FGm+4BW4t3ufO7q4IuDcHzGEBy05URVWWzVT/fZZY3SFGDRqjWI1amFnN/ylBUWNrt8JypzWuy3M0y6qR1Se/3t7HSbNZ4yDbSdBBsSDb1GAf5wr/Z8/B9T+uyfw4cNA4V/s+fg+p/XZP4cOAYec5zDSxGWeRY0BA1NfudgABuxPoN8UPhXjurkqaY1AVoa2KTprEgTpvBKY2dtb69LqVa29rgAbMTe80zGGNHaUr94QzEEXKqgJLgWJ2HmPX545aquYMs+aLWVGmRFewSSJJQkRYnSiNYEqDsbg388B1pil5Nnaz5rLDO6GaGCN0jjclVPiWUsNrPrI2b8gxGwJa2pSc88pdQWqGjP5rwyX/8A0Vl/vxs5vwyKrM8urqcRlIgzSThh98Rlsirpvr7k3OwB7+WAoftM/wDL/wDqP9DCWoIkaVFlcxxk2ZwusqPXSCNX0Xw6faZ/5f8A9R/oYR2AbXBHKOgzFJDFmEkhjIBUQdIgHsSHZiQfIj0OIzM+Fckp55IZK6rDxOyMBACNSkg2Nt9x3xZfZq+Ou/Qi/bLhacwvwtXfrUv77YC4Qcmo6yBpsrr46i1rxSL03W4Ozm50tcG11AO++2KNRZLGtTJDWyvSGO4J6RlOsEDSVDLba5ve23zwyPZxopjWTyjUIBCVbvpLllKj0JADfMA/PFT5yVKPndWYyCAUU2/OWNFYfUwIwF0o+SVCaD3w18kkQiaUyRRgDStybKSSCALFSb3BG3bFYh4YySU6I8zlic2s08Fk7gWNrW2PckAeeGXwr+Jr/qlX+/PjnQ98BduOuU9Vlq9UlZqckATR32v26indL+tyNwL3NsUjHUPLDTPw5EtRZkMU0bajYdNWkSxItYBRa99rd8cvnAXzgTl1T5nZErxHUaSzQtTsbAG3hfWA/kfLvjPxryxpssGmbMQ0zRs6RLTkk2vbURIdAZhYE+h9MavJL8OUv0S/wZcTXtFfhWL9VT9+bARfCHKvr0hr62oWlowGIbu7WOm6jsAWuB3JIsBuDjJlvCmS1MnRjzGeORjpRpoQEZja24Pqbblex+V2nXZEM24agipSqsIYii69Sh4wAY2Y7jzXysbX2xzlmOWS08rRTRtHIvdHFiL7jY+o3wFz4k5WNRZnR0jSmRKpox1VTTbVJoYBSzbqLHf1+WN/PuV+X0s7wy5xHG676DTs7KDuAxRrXtb0+jfELRczJhUUE0yCU0ClV8RVnU3HjY6uwsLgdhiqV1WZZXkbvIzOfpYknvv54Bn8O8l6avDmlzVJenbVamcW1Xt8TjvY/ZiKq+X+WxyPG+dRq6MVYe6ybMpsRs3qMXT2Z/grv0of2S4UXGH4RrP1mb+I2AtXFPLSCmyxa2nrVqwZVQlF0qAwO1rsQwNrhrbHtiF4e4ZzDN3CRl5RHsZJXJSO/qWJte3ZQSbdsecMV8s8JytFv75UwlWv8DLqUkgLdgQRfcWCfM4bXNbMFybK4KKh+89csCwvqKKBrbVb4mLKCb3t2+QUCfg/KKYmOpzN3mUkOKaEsikWBXUb6rG+4+wY3cn5d5VXkx0eZuJ/yUniC6vkouur6iTsdsLDH0jkEEEgjcEeR+WAsfGXL6ryxwKhAUY2WVDdGNgSASAQfkwHY2uMZODOFqWtdIpK33eaSTQiNAXU7DT49agEm6gW729cOTlZnyZzlctHWjqvCAjljcuhvoe/cOCCNXfZTe5OFJR8PNQ8QQUzHUYq2ABradSmRCrW8rgg4Cw8VcnKbLkR6rMwgkJCqtMWZrd7KJb2Fxc9hceowus4poY5SsExnjsLSGMxEnzGksbW+nDk9pj/AID+3/0MI3AGDBgwHcMiXUj1FsJ3gflKkUtRT11AssfUcx1RlXeOwCgIragTub+ROHJjXTL4xK0oRRI4Cs9vEQOwJ/77D0wGB5YKKmGpkhghRVBZrKqqAqi5P0D1OK3Hky12ZwV9vvFPCRAx2MjyH4wO4QL2JsWJuPCAWzcZ8vIsznpXnc9KnL6oRcCTUBbxBgUsQNx3Fxt3xgi5ezBov9pVYiiawhRtC9EE6I7rZ7hfCZCxYgeW1gtOW5nHURLLE2pGJANiN1YqwIO4IYEfVhc+z5+D6n9dk/hw4ZNDQRwxLFEoREFlUeQ/zPmSdybk4W3s+fg+p/XZP4cOAuHE9DJURxosiQByykyQJO12BFhqbQoZdam4N9QG2+FbxH7OjaYRRTJdUtIZyyl2uTqGlWCi1gFt5dye7wliDKVIuGBBHyO2PvAcv8X8laqgoxUs6S6TaRYgx0A38VyBqXsCbC1x5b4e3K7KDTZRSRltRMfUuP8AxSZbfVrt9WLFVkAEvumkgrp1Xv8AIXLXG2kA3vjW4foGgp0jYk6b2BAGlSSVjFiRZFIQG5uFGAT3tM/8v/6j/QwjsPH2mf8Al/8A1H+hhHYB2ezT/OV36EX7ZcQ3GPMsw5hVxfc/LZOnPIuuSl1O1mIu7a/Ex8ziZ9mn+crv0Iv2y4W/MeBlzeuDKVJqZDYi2zMWB38ipBB8wQcA4uWXNCLMR9z5YFpXZG0GmJiQ28REYU6omtdtj5HcYVfM3l82VVIUMXglGqKQ9za2pXsANQJ8u4IO24H3yfyaSfN6YotxC/VcnsFX/MmwHzPpci7e0lmiNJSU4N5Iw8jD0D6VX6zoOAs/BNOJOEShdUDU1SutyQq3ecamIBIA7mwOFtwhyjjrajR90aVwtmZadndytxewdEA+ne1xthh8Kfia/wCqVf78+OfKLMJIJVkido5EN1dCVI8tiO222AdvODiOXLqOPLKeBo6d4QnvDG+tRsyLp2udtRNviPhsQcInHR/L/mDT53StQ1yoZylmU7LMo/LjtbS47kDcW1LtfSpeZXLWXK5ri8lNIfvctvr0SW2DD7GAuPMAMvJL8OUv0S/wZcTPtF/hWP8AVU/fmxD8kV/25S/IS/wZMTPtF/hWP9VT9+bAVjl/zHnyqUlPvkL/ABwsbAnyZTvpYettxsfKzypK/KuJKcK6jqqp8BOmaIm1yh/KW9txdTtceWERxvwcKL3Z4meSCpgSVJGFgWIuyjYdrjbvYjEFlWYywTJLAzJKjXRl7g/537W7EEg98BYuYnLyXKp1RmEkUgJjkAte3cMPyWFxtcixH0CpYf3Pmr6mT0TSqEneWNzGdmW8LlwAfFYMVB+em/lhA4B6+zP8Fd+lD+yXCi4w/CNZ+szfxGw3fZn+Gu/Sh/ZNhRcYfhGs/WZv4jYCy8j1T7t0+skECTRbzbpsLHbtpLenYYsHtI0biuppCPA9PoBuPiR3Lbdxs67+d/kcLXhnPGo6yCoS94ZA1gbXXsy/QykqfkTjoXjzI48/ypJqJw8kfjiFwLnYPG9x4Wt5XA1BbmxvgOZ8GMlRTsjMjqVZSVZWBBBGxBB3BB8jjHgHB7N2r32psBp6Aub7jxi1hbfzvv6Y1eN/xvj/AFmj/ZDix8qKSLJ8rmzGtPTM9tCEeMoLlQgNiS5JNu1lVthchYZLnD1ee09RJYNNXROQOwvKmw+gbfVgGR7TH/Af2/8AoYRuHl7TH/Af2/8AoYR1sB5gxf8ALOAaWGlimzSeWlao1GGNEBJjUL43vuty2wsNhfz2MAx8u9o+ka3Wp5ozbfTpkF/QbqbfO2N7/wB4bLfzaj/8a/8ArxzXgwD1zb2lF02pqQliD4pnAAPl4UB1fRqGKTmHPPNJDdZliFybRxr5+XiDE2xQMGAamTe0NXRsOukVQm1xbptsD2ZbgXNibqe21r4i+Deb8uW0skMMEbtJUNNrkZiAGVV06Vtv4QdWr6sL/BgL9PzyzVmVhOqhfyViSzfpXBPy2IxO5L7RdWhAqIYpl8yt4m+3ddv0frwpMGA6NpvaIy91++RTob7DQr9rEG+oef7MZJ/aJy8KSqVDHyXQov8AXr2xzdgwF/5rcykzZqfpwtEsAfd2BLF9HkBYW0epvfytil5VUxxzRvLEJo1YFoixTWPTUN1+kY1MGAa/DnOeloNfuuUpF1LaiKliTa9t2jJtudvnjHn3N6irW1VOTxSPt4+uVc2FgCyxBiPkTbCswYBpJzyNPCIsvoKekW2+5kJNgA2wTU1huX1E/tpmVcSR+9SVFfB78ZAbh5Wj8ZKnXqUE7AFdPax+QxAYMA5Kb2gY46cU6ZaohVOmE94NtFrW3iudvrwuOKM6pagx+60S0mnVqtM8uu9rX1AabWPbvfEFgwGWlqnjdXjYo6EMrKbEEbggjscMuh57ztC0FfSw1sZFjq8BJFiC3hZTa19lBvY32wr8GAaPD3NuioZGkpcoSJ2XSWFU7HTcG3ijNtwO3oMYOL+a1LmIZpsrTrdJo0m94a6XvpNgih9LG4B+frha4MAz6TnMnucNHUZfFUU8UKRkNIdRZRp1qdPgOm9gNwT8WMOW8ZZNSP1oMtmklUgoJ5gVU37j4twNwSpsQO3fC2wYCe4w41qMyn6tQw2FkjW4RB/RBJ79ySST9QA0MjrYop0eeAVEa31RFyga6kDxLuLEg/VjQwYBu5Bzzp6KMx02VpEhOohagm59STESfrOKzxNxvQ1azFcqSKeYlusKhzZibltGkKb7/bikYMAYsPCPHdVlshamksrEa42GpHt+cP8AMEH54r2DANHM+aNBmCg5jlt5VAHWp5NLHfcG9jb0BLdz2xHRcX5TTHXTZYZZLGxq5daq1rA6ACHG+4NuwsQdwv8ABgJzirjSqzGQPUyatIsqAaUW/fSo9fMnc2G+wxM8JcbUVGsLPliT1ETFhO07rc6iynRpKgqLAfQD3xSsGAcmZ8/oakBajKoZgpuBLKHAPa4DQm2NBOb9ApBGRUYINwQUBBHmPvGFVgwFi4640kzOraocaBpCpGDqCKPK9he5JJNu59LDBiu4MAYMGDAGDBgwBgwYMAYMGDAGDBgwBgwYMAYMGDAGDBgwBgwYMAYMGDAGDBgwBgwYMAYMGDAGDBgwBgwYMAYMGDAGDBgwBgwYMAYMGDAGDE1wjwrLmNUtNCVVmDNqe+kBRck2BPy7dyMb/HfLuoypohO0biYMVaMm11I1A6gDcalPa24+eAq2DBgwBgx7bHmAMGDBgDBi38CctZ81ExhkiTolQepq316rW0qfzTioYAwYMGAMGDBgDBgwYAwYtnFPLmehFJ1Hjf3wHQE1bW6fxalFv5wdr9jjW4w4CqcsMQqQg6oYrofV8Om9/T4hgK5gwYMAYMe2xeeJeUdTRTUkUksLNWTCJCmuysSi3a6g28Y7X88BRcGJ7jPg+XLan3eV0dtCvdL2s1x+UAfLEDgDBgx7bAeYMXDhjlnPXUU9XHJEqQFwyvq1HQiyG1lI7Nbv3xT8AYMNHhbkNUVMCz1E6UqOoZQyl33I06hqULcG48V+22+0Zx9yeqcsj62tZ4NQUuilSt7AGRTfSCxsCCRe17XGAoODFnq+XdXHl617BOgwUgh/FZjpHh+k4rGAMGDBgDBi3Ly1nOU/dPqRdG19Hi17S9H83T8W/ftio4AwYMGAfPIDJPd6Opr5EPjBVDpLMY47s+gBSxuwtZb3KdrgYlOYlK+acOrVNG0c0K9cxsuggqSkos5va2phfchV2ubYj8y5qUmV5XT0+XSxVMyBU3RtNgCXdgNO5bsL38V97G5wLzySpM8eZmGFSo0FUYKwOoOrXZjcgraw7avlgIWbgajquGVrKeAJUxRhnZWY6jEdMl73G4BfwgWNhewN5HPuWFJFSZdSdJUrauREea7EqFXXMwAYoxGygXF9Vx221uU3HFJl01bSy1C+79UyQS22YfD5LcEoENj20n54i+POZ6NntNUwWlhowoUjs+q5k0kgEGzaRe9it/O2AtueT5LlU8FA2XpMzhdUjRo7AOQoYu4uxO5stgPK19o/NOVVHBn9FEI9VNVJMWhZmNmjRm2NwdO6kC5NwfK2JDPqPJ81qIK85gkLIF1o0iKxCEMAVc3QjcGwIPl230c15o0c/EFDIsgFNSpOGnYEAtIjDYWuV2UA23JPlY4CZVMlps1TLEy+N5ZLaneMSKjFdai8tzuu/h23Hneyn5w8Nw0WaPHTrojZFk0eSlr3C+i7bDyxPV3FVK3Fa1gmU04ZD1d7bQBD5X+LbtiG5z59BV5n1aeRZY+ii6lva41XG4HrgLz7NPwV36UP7JcIs4bnIfi+kokqxVTrF1GiK6r76RJe1gfUYyfyP4Z/+ozf/eP/AOGAy8t+EKGmyp82r4xOLMURl1qFDGIDQdmZn2u2w2O25xKNkWWZ3llRUUlItNPAGAWNVU6kXWLpHs4YG19NyQQPhGMXCfEuWT0VTk08/TgWSRYJmbQHi6jSo2s2UOG3swAOwsdxjKM5y3I8rqYKWrWpqJwxDRlS2pl0L4o9kCAFt2uCSR8QwH3lHCuVU+R0+YVVKrssSSHdiXe9gCpbS1za4Ita+3ljDx1kuXVnD/3RpqVKZlAZOmiRn+dELq4QWcXuQe+wItcgxWfcY0j8Lw0izqahUhBi3uCrgkdrbD54xLxdSfyS9z66+86bdLfV/vPU9LfDv3wFmqMmyvIstgeqo0qZ5QobUiylpLan0tINKKLkCwBI03ubkR3MPhDLBkRraKnCF+kyPd7gMwBuGYi9rj/u+J6ulpMxyWlfNxJTWWK0xst3ZL64ioZSrqCbFdrjYEA485pLAOGQKZSkP3npqwZTp1ra4fxdt99/PAQPE+UZfQTZRI9IZFnjfUokf+ctT6G8TbWLNsPXEzz8zKkjhjSenMs0kcogkDW6TeC5IuL7kevbFM5pcX0s65SYJRL7sD1AoN12p9twNzob7MWXmpVZbmtCtVHXRiSnjkaOLWgZi2k6GRiHBuo7fPvgIDnrwbSUKUhpYViMjSBrFjfSEt8TH1OJLjnlxRrS5YKeJYZKuohieQFjtIhvsSR337eWJzietynO6Wmlmrkg6JLtH1FV/Eql00uAxOwAZQfOwPlGcyeYdD0svNJMkxpKuKTprqvojVvNh9A7+eA3uKpMkyloKKahSQSpdpOmGdEJ062cjWxJDHwG40mwFxfPzppVlq8mjcXR6zSwuRdWaEEXFiNj5YxcWU+SZs0FZLXpH00AZOoqs0YJbQyE61Nyd1F9z32Ii+ZfHVFUVmUvDUI6wVYeUgN4F1xG5uPRT29MB7LwJRHiYUpgBg9016CznxXO9y1/77YnKGHJFzN8qWgiMhViXePX49GoorNd18A1XBAuDbc7wjcd0P8AKYVXvCdD3TR1LNbVc+Hte/1Yr1LxVSjiw1hmX3Ys56u9t6coPK/xbdsBu0PBWWw5/WU9QsjxRhGhgSOWS5kCNuYtTaU1BfFsdQ323v8Ak/C9HXrOs+TR0kaOojYxrE8gsbkaArpb6bG48wQIXhnj6hGe5jIamNY6iOnEcjHSjGNLMNTWC7nzt54lMl4qpKGWdqnOUqjMwMa6tSxorOQo0Fhc6rHtfSMBA8pEAyDMwOwlqQPqgQYQiNYg+hw5uAeLaOlyrMqeWpjEkk1R0wNRDholRWXw9mI2vY/IYTtFVtFIkiEq8bB1YdwykEEfQRgOj3zvLM/oYopqjoOCGMYkWN1ceE2DXV1N9u+xHYjaH424ZzCjy5Y2nFbQRGPrRtGElESOH+LUSyjSBcEEDysNtnPMxyjiCliMtYtNNDv43WMqXC61tIQJB4Rup2sN97HT4o4py7L8kfLqao96keMxjQ4exfdnZhdVUXPhU+g9TgLJm+b0K8OxzPSFqMrHpptW4BcBfFfyO/fFBqOEaJuF3rkpws5LMr6muB70UA+K2yWXtif4fzTLsw4fioZq2OndUUPrdUZWRyQRrIDA6b7G9iO2MXB+bZbVZG+VzViwlTIut2WO69Yyo6F/CwN1ut7/ABDbvgIXhvgujk4Znq3gVqhEmIku1wVJsbBrbfRiahybLckymnnq6Rameo0XWRFZtTKXICy/zaqNjYXva/fGbMeJMqpcjqcvpqtJHWKRBsbySG9yCF0kE9iDa1tz3x8RZxlud5RBBVVSU9RAEu0rgOGUaSymRh1A4FzudyL7gYCX4ir6RuGGlpIgtMdDiEggf7yhkQi+3j1jY29NrYrXH3LGllgy+bLouklTLGhK6j4JwCjEOdrfMru1u5FtrjLiXLIsgly+kqUkZERFUXJYiVGZrgaSSdTEjbc4sHIjNnfLWglRkaklMfiQqNJ8VrkAFgxYEdx4b9xgKPzZocuy2eGGno4i7RmR9WtvCTpS139Vft8sGF9x7xCK7MaioW+l3slxY6FAVb7D8kDvvgwFfwYlsm4Tq6tS1PTyyqpsWRSQD6X7X+WPnNOF6qmdEnp5Imk+AOpGrcDw+u5H2j1wEXgw/ODuU9NT5aKiuopqiobcwqCXUFtICoGUbDxEk9r/AEYSOeRqKqcIhjUSuFjYWKgMbKwubEDbue3fAaODHRuc8J5LQZfFVVNFqVljB0aiSzre9jIB6+eIjiHl1lVdlktbll1MSMQEJCkp4mWRZd1NvO48juO4InBiayngytqk6kFLNKnbWqEg+Wx7Ht5Yw5xwvVUlveKeWIN2LoQD32B7X2O2Ai8GLJ/7NsyuB7lUbi4+9ntt9nfEfT8L1UlQ1MkEjTpfVGFJZbd9Q8u4+0euAi8GJfOOEaykUNUU0sSk2DOhAv6X7DGai4GrpollipJnjf4XVCQbnTtb54CCwYms24LraWPqT00sSXA1OpAuewJ8sXbL+TbyZNJVGKp98DDpwjTZkLRjVp06j4WY/F5YDR4e511dNSrTPHDURIAqiZSSFXspsbMBta42sMRfHPM2qzQIs2hIkOpYowQNVramJJLGxNvS59cROX8IVk8kscVNLI8LaZFVSSjAkWb0NwRb5HBm/B9ZSoHqKaaJDtqZCB5dz2HfzwEPgwYsVNy7zGRA6UVQVbcHpkX+3AV3BiR/k7Ue8+69GT3i9ukVOu9tXb6N/oxKDlrmZJHuNRt/4Z/7OArWDGzU5bLHKYXjZZVbSYyDq1drW73xbcg5aVoq6b3iim6JniEmpDbQXUNqtuBYm58hgKTgxfOc2QQUeZdKmjEUfRRtIJO5LXO5J8hjFyq5efdSpbWxWCGxkI7m97Ip8ibHfyAOApGDHQE9JwzFWLRNEhkvoZyZNCuNtLyFwNRO1xcA3BIxVuLOVsVDnNAgPUpayoVRG5OpQHjDoxFrrZxY9+4Pa5BUYMNnmrywda2NctonMXQUv0lZl1l5R3JO+kDa/p64pvDmRNDmcENZSTP4vFThDrcWb4QSt9xe4PkcBWMGGxHw9Ry8R0tOKGSCneM6oJwUJIjmOrZ2Nrgef5P21TmDkCx5xPS0sVgJFSOJLsblE2W9ySSf78BUsGGdy45W1DZhGK+ik930vq6ilVvpOm5BB72xFcfcHn7tVNJQU5IQIVijBaw6UbMdyT3Yn68BRsGJqu4KrYYnmlpZo40Nmd0KgHUE8/6RAx95bwNXVEYkhpJpEPZlQ2P0Hz+kYCDvhjZ5z0railanVIoVddDMgYsVtYgFmIW42O3niiyZLOtR7s0TifWE6RUhtRtYWPrcW9bjEwOW2ZXI9yqLgA/zZ7G9v2HAVrBjZzHLZIJWimRo5E+JHFiPPcH5G+DAP/ifM5cs4ZpPcroXWJTIACVEiNI7XtYEvtfaxbbe2CXNJMw4VeoqyI5Y1LpLsNTwt4HUXsCxHT+ZJsNwMYuRGctW0M1JUpHLDBZVDrqurajpa5IIHYbbDbEf7QufSwrBQxaUp3j1Mqi19DWVfQKLA2A7gegwExW8S1I4SWqEzioKoerfxbzhTv8Ao7Y55qKhpHZ3JZnJZmPckm5J+k4eeYfiQv6Ef+JGEQMB1ZxU9CMog+6IY09odl1316fD/NkH1+WKFxHzZy6nyxqPK0b74jILqVVAwszMXuzsQT9dyT6zfOX8XYf0oP3TjnTAdJURniyWmFRVwZbAI49MkRZ5CugMoBYgBm3JVQ2wNv6ODnS6Pw/E6ydYF4SszAXcFT49gLFhvsB3xYOX8ceY5LRmrhilAWwVkDLeMtErWa/i0jv8ziB501RkyBHIALSRGw2A+LtgN/mzxxPltBAabSJJjp1surSAlyQDsTe3e42Oxvti5bz/AOxZq6SbpzVLSyz1HTD6SrMmoIq2sqrqsQQCSTttiC9oj/caH9M/uDEH7P3EMgnkoiFaCXU5DAkghSDbe1iAAbg3sMBfafOKaoyyqgaslzBXSQGUUzkqStwCUjKgg+IEjbb0GI/LM/kouEI6iGwkSIBSQDYvNovYgg21XscbPOau+52VdOjSOFaiQxPoQL4WV2bTbYE2te17E2sbEQdf+JC/oR/4kYDerM4krOD5Jqgh5DGQWIG5SbQGP9Kyjf1xH5LxPVfyTqKjrydaOQKkl/EqiSFbA+mkkfWcfeW/iS/6En+IONv2d68yUNRAyqUjcEbbnqagwa5sR4Btb174DT5O8UqmX1ZqzUx9WaSY1Yicp41RWYSqrKrhlJ327d9xiW42y2pfJKj3etirqdVZi0iiSQqr6yRMkmglAD+R+TjW5aZy0mZ5rlzqj0wqKlwjLe15SpQC+nQRvpt3J9cZ+c2Yfc7LRT0cUUMdSXRwi6bA6L6dJABYEg3BuMAhuGIGetplVFdmnjARmKhiWFgzDdQT5jfHSmb1zpVUnvmZR0rkralpwT1SxsQ5e5ZSRpDaF/K8zZeZMnzJqeohnS2uGRZF1C4upDC48xcY68zWihAWrMETVEaqEkZAWUE2srfEB427HzOApPHEY/lJk5sLkSAm25A1WufO1z9pxh4w48q4OIqOkjdRA7Qh00g6uqxQknvcDcWIAIGx89jjn8Y8m+iT9hxVuYf420H6dL/EOAteYZZC3FtOz2DChMqi4GuUNIg2PxER3ItuNAPkcQ1Vx/XpxOKXcwGRYhBZbdNlU9S9rk2++bnYXXzxF85s6kpM+oqiIgPHToRe9jeSYENYgkEEgi/Y4bgmUwwVhij67JCuvTuFlaPUqn4gPETa/f1wCG9oL8L/ANhH+18Wb2aZBauW41XhNr72HVubem4+3FZ9oL8L/wBhH+18U/g7imegqkmgazfCVa+llO1nAI1Dz+RAPlgCv4YqlzBqR0dqkyabC5Lkm+sE2JBHi1Hy3NsMnN+B5qDMspNRXvVNJWoEVw/hAePUQWdgNygt5/Vh3ZUwmihnZE6jxIdQXcalDEKTcgXJ2vjnOfieet4lpjM1xFXJGiDZVVZgPCPU2uT3J+qwMTmTx5V0ucUFNC6rE4jZ10g69cjxkMTvYKNgLb772Fs/HSD+UmTmwuRICbbkC9gT52uftOKvzi/GHLv0IP8AESYtXHf4x5N/af54CNzv8c6P+p/0p8bPCdCj8VZnIwu0SLo7baljBIuLg2FrjyJHnjWzv8c6P+p/0p8VjNM/lpOLpGiI++TxwuGFwUkEQI9R5EEeYHlcELJwrzBrpeJJqWQkwapY+lpA0LHqKsDsb7bk3uG87Lb3LPx1qv6kfwIMM+sgjhkWZIoxLK6RvJpAYqSdiwsTvvvhYZZ+OtV/Uj+BDgK9zB5gTVmatl2oe5+8RwPGEALlJV1EsRrB1gjwkCyj1N2fxzmsVMadGzH7nhQSqJErhwLLY3UgKAfht5j0FucOOXIzauINiKyexH9a+OiOWmbnNcvjmrY4ZZIpCFYxjuqr47G4DHUblbD0AwFa5hzwT5rks8WzmrRSWikjZ01xMpUugDqu/nt1F9dtzmJzAqqPOKGmhZRDIIzIpQEtrlaMgsQSoAUW027nvtaocWcSS1PE9HFJYJS1kccYW/brLdjcnxGwBIt2GNvnH+MOXfoQf4iTAa/tJU6irpXA8TQspPqFa427D4j9uDGX2lf94o/6uT95ce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data:image/jpeg;base64,/9j/4AAQSkZJRgABAQAAAQABAAD/2wCEAAkGBhQSEBQUExQWFRUUFhwYGRYWGB8ZHRwaHB4aGh8cFx0cHyYgFyAnHRweIDAgIygrLCwsHB4xNTEtNSYrLCkBCQoKBQUFDQUFDSkYEhgpKSkpKSkpKSkpKSkpKSkpKSkpKSkpKSkpKSkpKSkpKSkpKSkpKSkpKSkpKSkpKSkpKf/AABEIAKwBJQMBIgACEQEDEQH/xAAcAAACAgMBAQAAAAAAAAAAAAAABwUGAwQIAQL/xABQEAACAQIEBAMEAwsJBgMJAAABAgMEEQAFEiEGBxMxIkFRCBQyYXGBkRUjNTZCUnJ0sbKzFjNic4OhtMHDJTRERYTwY4LSFxgkVFWSk6LT/8QAFAEBAAAAAAAAAAAAAAAAAAAAAP/EABQRAQAAAAAAAAAAAAAAAAAAAAD/2gAMAwEAAhEDEQA/AHicUnhbl01HmlZWmcOKouemEKldcgk+LUdVrW7DF2xjqL6G0kK1jYsLgH1IBFx8rj6cBTZeXTHPFzPriyrp6Og3/mmi+LV879vl88ffF/L41tfRVQmEYpHVihTVq0yLJYHUNPw27HESed1DHI0OuWql1aV6EPhZrBdMXi8QL3sST37kWOGNExKgkaSRuL3sfS474D6OOYlybq8NVMotenzJm3J+F0hjIAGxN2U7+QP0Hp04TfKXKfesizGAd5aidBvbcxRWufIXtgFHwBw2K/MYKdtWh2Jcra4VQWNr9u1r/PDJ535uaBIsuo0Sngli1ydMaWcAlArEbkWXcm5bzPrLcleVpp+lmE7nqPGTHEBbSrj4nJ7kqewFhfufLS9pCSJvco1Gqpu5AUgkIdIsyjxeJgNP6L4BF4YPAPKtqqN6usLU1FEusuVIaRQNR6dx8Om512PkADva48suRnw1OYqCCoZKY3Fr+c31WOj5+LsRiK53cyFqG9xpWBgjIMjodndbjQLbFF2PoWA/NFwpHHfFKVc4WnjENJB4YIgALCyhna3dm0gkkk2AFza5rODBgDBj22PMAYMe2wYDzBgwYAwY9x5gDBgwYAwYMGAMGDBgDBj3HmAMGDBgDBgwYAwYMGAMGPQL4margmuiQySUdQiKLlmicAD5kjbAQuDBgwHbtXMUjdgCxVSQotckC9hcgb/MgfMY58XiWur8kzGoed5GEiIYkOkRQt4nYKhBIPweIEBVf+kQ9eJctmnp2jp5zTSEr99C6iACCQBcWuNr3xB8b8RplUCSe7LJTPIVmWMKpGvfWB8LdiCDa5I3GA5vyXJKinqYJ5qedIopY5HdoZLBFdWJJ0+gx0vQ0FW+atVO8JoxTGOBY3YsS7ROXcW0m+g7g9tPzONaj5q0k8XUp0qqiwN1hppXIPkGsukE2Nt7bHCs5Q5lW1WZ9ISzRUsBeRqdWYIg1HTFY7gayBp9AfIHAdCHCv8AZ8/B9T+uyfw4cNA4V/s+fg+p/XZP4cOAZqQhECoAoVbKoFgABYAAdh8hil8GctxTzGtrG94r5CzNJclU1baYg3oPCGIvbYWGLuTbGGu6nSfo6OrpOjqX06rba9O+m/e2+AW3OnmT7lD7rTtapmG7KwBiTbf1DMLgdrbm+wvzacdWcD8uBSSyVdS4qK2clnltZU1fEsQ8h5attrABRtjzifjvJ4pWSqeGSWHYqYuqynbYHSQD6i+3n2wHM+Y8OTQU1PUSLpSp19MG4YiPRdrEfCdYsb72Pyvp5fXvDKksTaXRgysLbEee+2LRzP47OaVnUUMsMY0RKx3te5YjyLbbeQAFzbFQGA6Qz/iqdOGY61Cq1DpHdwi93YKSBawNj6Y5xmlLMWY3LEkn1J3OHvxN+JkH6EH74whcA6eQHFM8lQaKQq8CQs6AoNSkMgsG728RNjfCx4p4uqMwl6lQym1wqooVVB3soG9vpJPzxd/Z2/Cr/qr/AL8WNjkClPPUywTUkMjLG0wmkGthYxR6ArXUDxk3tffAKXBhpUHMCCCuWnjy6l936+iQyIJZmu+lmDmwG+4W1gABjR5kwU9Bn8hFNHJEAshgbwoWZPRbWGo6rdvqwENxnzAkzGKmjeGKIU62vGNOpiACbDZRZRZQNt97WAqmHTzbq1go8omp4YYdQaTprGjIC0UN7qylW2NrkX2HpjPxZmC1fDqVtHT08TX0VQWCO4BBjbQSpKjUysGBDAEbg3sCPwYa+TcTmmyFpp6eleR3EFIxp0LkKPHJJtZwosATuWHiuDfE/Jwf7nQRaZsup62rPWnkr+mpW/i6cETxlUALEEaRY7emkETgw5uYdDQyZXFN1statpyvUWjlQCZS2khVSzE2Ibt4fHY27ypzTLTkUVe+Xwx9ObwQIBaSZdSgO2nUUvdypPZPPsQQmDDa4ez2hzbN6RHoKenXTJrAtaWTR4AQAoIBGy73v54xcc189LFW0ldRwhpyppaiCnREAV1ZlVgoJGi3mWB2Nw1wFVyPj56bLKqhEMbCpJPUa+pdQVWsPytlFu1jc79sQ+V8Py1EVRKgGimjEkhNxsWCgDY3YkkgG2ytvthp8HZvDPw/mSpSxQyU9MEaVB4pNSWJY2uCTHc72Nxttvs8t+KUiyCucUkJ9106g1yJmY7mW9/qHYW8sAkMGL7U81NdXDMKKkjjjBV4RCjK6sQWJJW4awFiDtb0JBtPPOkX3WjnpY4FpJgDeOFVbWRqQs4F7FCbLtupvfbSCZwYa/GHFBgymjjanpfeqyBnkkFPGrLExIQqoUaGZfyrW2On1C2yPLDU1UEAIBmlSME+Wtgt/wC/AaODDU5iZhFlEy0NBTwrojRpJ5oknkdiCe8gZQLEE2Ubk2sBvIVOXUec5NPWRU0dPW0gvKIvAjBF1Hwg20sgJH5QK2uR8QRHL3LhSZVXZsF1TQjpQagNKs5RTKtwbsNfbtsR+VtBUXNnMY0nRpzMtQrqwmu+kuLFo9xoNrgAeEX+HDW4f4uiThueqjoadEjkt7vu0beKJbtquSfFffzUYRfEWcCqqZJxEkIkIPTjFlWwC+EfVf6zgI3BgwYDuPGCtoY5kKSosiG11dQymxDC4OxsQD9IGFpFy2zamULSZu7KouqToSLjstyXslgBYdt9vU/ktxFKfvuZU8IANjClySbfEOmv23/bgL/UZVFoIms0QG6NZYwNRa5UWXbYXP5o7Em8YvFuVQuQKmjjceE2eNSO2xsfkNvlis0/JVZmD5jW1NYwudBcogLfEALkgXsQFK9hse2JuHlBlSqF9zQ2Hdi5J+k6t8BPZdxNS1G0FRDKb2tHIrG437A37b4XvIOoVMtqmdgqitkuzGwHghG5Ow3xM5ryUyyZbLC0DDs8LlWG4/O1Ke1twe5wuuT/ACvpa+CeapMjhJ2hWMMVXwqjamK7k+K3cDbzvsDaq+OsrkjeN62lKupVgZUIIYWIIJ32OPOX/FKVlFEeqjyrqRgHDMemxTWQNxqAD/8AnHfvjD/7Jcq/+Si+1v8A1Yjc05G5ZNukclO23igkI/ufUu/0YCU41q80WJxl8EDsdlcy+MA7XCOqpqBNxdyPD2N7Y5rrOX2ZIXL0VT4blm6bMNr3OoAgjzuDvh2y8ts2hUilziRh3Czgk37W1HWQLAdh67Y9HC3EUptLmNPCoB3hS5J22I6a7d97/VvgOdqrL5IrdSN01XtrUre1r2uN+4+3Gvhkc4+DpqI0rT1s1Y0wkF5b+DR0zZbs2xL9tu2FvgHfwBnlNmuUHKKiUQzqNMTH8oBtSFRYAlSQui92AuPO1QruReao5VYFlH56SxgH6nZW/uxQAcS0fF1aqCNaupCBdIQTSBQvawGqwFtrYBlZXli8NwTT1MqtXzxtFBDEwbQDY63JFu+k7qRsAL3NvPZyyqX32eo6bdEQNF1LeHWXibSPU6VJ27bX7i6gZie++PVkI7Ej6DgLxlnBdTNniwtBMv8A8R1XuukrD1CTJ4trWBsfM7C52xOc6eF6ubN2eKmmkWRY1VkjYhmEdyFIG5AUm3yOFZ1Te9zf6cBmb1P24B4c5OGalsry7TC7e6xWm0jV07RR3LWvsNDXYbC3fcXhORWch3qcsmN4auJrL2OrSQ4Uj1juf/IO291UZmP5R+3HyrEdtsBc+aGYoKlKKAnoZepp0uNy4P31287lxbbbw7C3dicVZC3EWXUtXSSI1TChSWInTdrAso3sjahcBtiGG4tuiCcbFBmUsD64ZHicflRsUPp3Ug4C0Zzy5ejpy1XMkdU5URUa2lkcFiCzlWtGu2xGq522OL3mnBFaOFoKcU7tMKnrGJRdwjdS11G9/ELqNxfe1jZLSzMzFmJJJuSTck/MnHvXb84/bgJ/hjg+eprvdPFBOquwDKQQ6IXVT2KXIAv5XvY9sNOLN6mfh+vXOYSphUinlmUq7y2cKAoAOpHAGsDcMb7BiUdBVuhLI7KSCpKkglWFmBI7ggkEeYOM1dms0+nrSyS6BpXqOz2A7BdRNh8hgHDy+4IrIsmzVZIHR6mMLFGws7FA9/CdxfULX77/ACvrcr+H3my3N6A/eql9No5PCwIBI1KdwC1lJ8r/AFFP9dvzj9uMlLXSROJI3dHHZ0Yqw+gg3GAmOKeDpcv6S1DIJpAzNCDqaMA2XWVuviHiABO3e2GVylzCLMctqMpqSAEHUjYntHqDNbcWKtve9rPuLDdMySlmLMSzE3JJuSfUk98NFeGJMjyuoqKgqtVWoKeFFOvQjbyliDa5QbWJt4b3ubBTOPeIRW5hPOttBbTHa4HTTwJYEC11ANrDucR/DmZimrKecjUIZo5CO1wjBrf3YjsGAc/Njg5syaPMstvVRyRqsgj3ZStgp031XsQCtrrpue5tjyRPuNkNYKz73UV6skVMdpNJRo9bDcqN2O4HwgXu1gp8vzWaBtUMskTEWvG7IbG211IPkPsxgnqGdizsWYkksxJJJ3JJO53wDxyLhaqPCVRB0JOtK5kSO1mZQ8TXA79kYgdzYWBuLpTMsrlp5DHPG8TgA6JFKmx7GxxgEzfnH7cfLNfvgPMGDBgO48LrmdzW+5zpTU6CSqkANnuEQNcKT21EnyvbY3I2uxCcchcx8+FZmlTOosrPpXe/hQCMH5X06reV/PvgOhuGuN9FPCmYVVGlSNQnD1USsvcr4FGm+4BW4t3ufO7q4IuDcHzGEBy05URVWWzVT/fZZY3SFGDRqjWI1amFnN/ylBUWNrt8JypzWuy3M0y6qR1Se/3t7HSbNZ4yDbSdBBsSDb1GAf5wr/Z8/B9T+uyfw4cNA4V/s+fg+p/XZP4cOAYec5zDSxGWeRY0BA1NfudgABuxPoN8UPhXjurkqaY1AVoa2KTprEgTpvBKY2dtb69LqVa29rgAbMTe80zGGNHaUr94QzEEXKqgJLgWJ2HmPX545aquYMs+aLWVGmRFewSSJJQkRYnSiNYEqDsbg388B1pil5Nnaz5rLDO6GaGCN0jjclVPiWUsNrPrI2b8gxGwJa2pSc88pdQWqGjP5rwyX/8A0Vl/vxs5vwyKrM8urqcRlIgzSThh98Rlsirpvr7k3OwB7+WAoftM/wDL/wDqP9DCWoIkaVFlcxxk2ZwusqPXSCNX0Xw6faZ/5f8A9R/oYR2AbXBHKOgzFJDFmEkhjIBUQdIgHsSHZiQfIj0OIzM+Fckp55IZK6rDxOyMBACNSkg2Nt9x3xZfZq+Ou/Qi/bLhacwvwtXfrUv77YC4Qcmo6yBpsrr46i1rxSL03W4Ozm50tcG11AO++2KNRZLGtTJDWyvSGO4J6RlOsEDSVDLba5ve23zwyPZxopjWTyjUIBCVbvpLllKj0JADfMA/PFT5yVKPndWYyCAUU2/OWNFYfUwIwF0o+SVCaD3w18kkQiaUyRRgDStybKSSCALFSb3BG3bFYh4YySU6I8zlic2s08Fk7gWNrW2PckAeeGXwr+Jr/qlX+/PjnQ98BduOuU9Vlq9UlZqckATR32v26indL+tyNwL3NsUjHUPLDTPw5EtRZkMU0bajYdNWkSxItYBRa99rd8cvnAXzgTl1T5nZErxHUaSzQtTsbAG3hfWA/kfLvjPxryxpssGmbMQ0zRs6RLTkk2vbURIdAZhYE+h9MavJL8OUv0S/wZcTXtFfhWL9VT9+bARfCHKvr0hr62oWlowGIbu7WOm6jsAWuB3JIsBuDjJlvCmS1MnRjzGeORjpRpoQEZja24Pqbblex+V2nXZEM24agipSqsIYii69Sh4wAY2Y7jzXysbX2xzlmOWS08rRTRtHIvdHFiL7jY+o3wFz4k5WNRZnR0jSmRKpox1VTTbVJoYBSzbqLHf1+WN/PuV+X0s7wy5xHG676DTs7KDuAxRrXtb0+jfELRczJhUUE0yCU0ClV8RVnU3HjY6uwsLgdhiqV1WZZXkbvIzOfpYknvv54Bn8O8l6avDmlzVJenbVamcW1Xt8TjvY/ZiKq+X+WxyPG+dRq6MVYe6ybMpsRs3qMXT2Z/grv0of2S4UXGH4RrP1mb+I2AtXFPLSCmyxa2nrVqwZVQlF0qAwO1rsQwNrhrbHtiF4e4ZzDN3CRl5RHsZJXJSO/qWJte3ZQSbdsecMV8s8JytFv75UwlWv8DLqUkgLdgQRfcWCfM4bXNbMFybK4KKh+89csCwvqKKBrbVb4mLKCb3t2+QUCfg/KKYmOpzN3mUkOKaEsikWBXUb6rG+4+wY3cn5d5VXkx0eZuJ/yUniC6vkouur6iTsdsLDH0jkEEEgjcEeR+WAsfGXL6ryxwKhAUY2WVDdGNgSASAQfkwHY2uMZODOFqWtdIpK33eaSTQiNAXU7DT49agEm6gW729cOTlZnyZzlctHWjqvCAjljcuhvoe/cOCCNXfZTe5OFJR8PNQ8QQUzHUYq2ABradSmRCrW8rgg4Cw8VcnKbLkR6rMwgkJCqtMWZrd7KJb2Fxc9hceowus4poY5SsExnjsLSGMxEnzGksbW+nDk9pj/AID+3/0MI3AGDBgwHcMiXUj1FsJ3gflKkUtRT11AssfUcx1RlXeOwCgIragTub+ROHJjXTL4xK0oRRI4Cs9vEQOwJ/77D0wGB5YKKmGpkhghRVBZrKqqAqi5P0D1OK3Hky12ZwV9vvFPCRAx2MjyH4wO4QL2JsWJuPCAWzcZ8vIsznpXnc9KnL6oRcCTUBbxBgUsQNx3Fxt3xgi5ezBov9pVYiiawhRtC9EE6I7rZ7hfCZCxYgeW1gtOW5nHURLLE2pGJANiN1YqwIO4IYEfVhc+z5+D6n9dk/hw4ZNDQRwxLFEoREFlUeQ/zPmSdybk4W3s+fg+p/XZP4cOAuHE9DJURxosiQByykyQJO12BFhqbQoZdam4N9QG2+FbxH7OjaYRRTJdUtIZyyl2uTqGlWCi1gFt5dye7wliDKVIuGBBHyO2PvAcv8X8laqgoxUs6S6TaRYgx0A38VyBqXsCbC1x5b4e3K7KDTZRSRltRMfUuP8AxSZbfVrt9WLFVkAEvumkgrp1Xv8AIXLXG2kA3vjW4foGgp0jYk6b2BAGlSSVjFiRZFIQG5uFGAT3tM/8v/6j/QwjsPH2mf8Al/8A1H+hhHYB2ezT/OV36EX7ZcQ3GPMsw5hVxfc/LZOnPIuuSl1O1mIu7a/Ex8ziZ9mn+crv0Iv2y4W/MeBlzeuDKVJqZDYi2zMWB38ipBB8wQcA4uWXNCLMR9z5YFpXZG0GmJiQ28REYU6omtdtj5HcYVfM3l82VVIUMXglGqKQ9za2pXsANQJ8u4IO24H3yfyaSfN6YotxC/VcnsFX/MmwHzPpci7e0lmiNJSU4N5Iw8jD0D6VX6zoOAs/BNOJOEShdUDU1SutyQq3ecamIBIA7mwOFtwhyjjrajR90aVwtmZadndytxewdEA+ne1xthh8Kfia/wCqVf78+OfKLMJIJVkido5EN1dCVI8tiO222AdvODiOXLqOPLKeBo6d4QnvDG+tRsyLp2udtRNviPhsQcInHR/L/mDT53StQ1yoZylmU7LMo/LjtbS47kDcW1LtfSpeZXLWXK5ri8lNIfvctvr0SW2DD7GAuPMAMvJL8OUv0S/wZcTPtF/hWP8AVU/fmxD8kV/25S/IS/wZMTPtF/hWP9VT9+bAVjl/zHnyqUlPvkL/ABwsbAnyZTvpYettxsfKzypK/KuJKcK6jqqp8BOmaIm1yh/KW9txdTtceWERxvwcKL3Z4meSCpgSVJGFgWIuyjYdrjbvYjEFlWYywTJLAzJKjXRl7g/537W7EEg98BYuYnLyXKp1RmEkUgJjkAte3cMPyWFxtcixH0CpYf3Pmr6mT0TSqEneWNzGdmW8LlwAfFYMVB+em/lhA4B6+zP8Fd+lD+yXCi4w/CNZ+szfxGw3fZn+Gu/Sh/ZNhRcYfhGs/WZv4jYCy8j1T7t0+skECTRbzbpsLHbtpLenYYsHtI0biuppCPA9PoBuPiR3Lbdxs67+d/kcLXhnPGo6yCoS94ZA1gbXXsy/QykqfkTjoXjzI48/ypJqJw8kfjiFwLnYPG9x4Wt5XA1BbmxvgOZ8GMlRTsjMjqVZSVZWBBBGxBB3BB8jjHgHB7N2r32psBp6Aub7jxi1hbfzvv6Y1eN/xvj/AFmj/ZDix8qKSLJ8rmzGtPTM9tCEeMoLlQgNiS5JNu1lVthchYZLnD1ee09RJYNNXROQOwvKmw+gbfVgGR7TH/Af2/8AoYRuHl7TH/Af2/8AoYR1sB5gxf8ALOAaWGlimzSeWlao1GGNEBJjUL43vuty2wsNhfz2MAx8u9o+ka3Wp5ozbfTpkF/QbqbfO2N7/wB4bLfzaj/8a/8ArxzXgwD1zb2lF02pqQliD4pnAAPl4UB1fRqGKTmHPPNJDdZliFybRxr5+XiDE2xQMGAamTe0NXRsOukVQm1xbptsD2ZbgXNibqe21r4i+Deb8uW0skMMEbtJUNNrkZiAGVV06Vtv4QdWr6sL/BgL9PzyzVmVhOqhfyViSzfpXBPy2IxO5L7RdWhAqIYpl8yt4m+3ddv0frwpMGA6NpvaIy91++RTob7DQr9rEG+oef7MZJ/aJy8KSqVDHyXQov8AXr2xzdgwF/5rcykzZqfpwtEsAfd2BLF9HkBYW0epvfytil5VUxxzRvLEJo1YFoixTWPTUN1+kY1MGAa/DnOeloNfuuUpF1LaiKliTa9t2jJtudvnjHn3N6irW1VOTxSPt4+uVc2FgCyxBiPkTbCswYBpJzyNPCIsvoKekW2+5kJNgA2wTU1huX1E/tpmVcSR+9SVFfB78ZAbh5Wj8ZKnXqUE7AFdPax+QxAYMA5Kb2gY46cU6ZaohVOmE94NtFrW3iudvrwuOKM6pagx+60S0mnVqtM8uu9rX1AabWPbvfEFgwGWlqnjdXjYo6EMrKbEEbggjscMuh57ztC0FfSw1sZFjq8BJFiC3hZTa19lBvY32wr8GAaPD3NuioZGkpcoSJ2XSWFU7HTcG3ijNtwO3oMYOL+a1LmIZpsrTrdJo0m94a6XvpNgih9LG4B+frha4MAz6TnMnucNHUZfFUU8UKRkNIdRZRp1qdPgOm9gNwT8WMOW8ZZNSP1oMtmklUgoJ5gVU37j4twNwSpsQO3fC2wYCe4w41qMyn6tQw2FkjW4RB/RBJ79ySST9QA0MjrYop0eeAVEa31RFyga6kDxLuLEg/VjQwYBu5Bzzp6KMx02VpEhOohagm59STESfrOKzxNxvQ1azFcqSKeYlusKhzZibltGkKb7/bikYMAYsPCPHdVlshamksrEa42GpHt+cP8AMEH54r2DANHM+aNBmCg5jlt5VAHWp5NLHfcG9jb0BLdz2xHRcX5TTHXTZYZZLGxq5daq1rA6ACHG+4NuwsQdwv8ABgJzirjSqzGQPUyatIsqAaUW/fSo9fMnc2G+wxM8JcbUVGsLPliT1ETFhO07rc6iynRpKgqLAfQD3xSsGAcmZ8/oakBajKoZgpuBLKHAPa4DQm2NBOb9ApBGRUYINwQUBBHmPvGFVgwFi4640kzOraocaBpCpGDqCKPK9he5JJNu59LDBiu4MAYMGDAGDBgwBgwYMAYMGDAGDBgwBgwYMAYMGDAGDBgwBgwYMAYMGDAGDBgwBgwYMAYMGDAGDBgwBgwYMAYMGDAGDBgwBgwYMAYMGDAGDE1wjwrLmNUtNCVVmDNqe+kBRck2BPy7dyMb/HfLuoypohO0biYMVaMm11I1A6gDcalPa24+eAq2DBgwBgx7bHmAMGDBgDBi38CctZ81ExhkiTolQepq316rW0qfzTioYAwYMGAMGDBgDBgwYAwYtnFPLmehFJ1Hjf3wHQE1bW6fxalFv5wdr9jjW4w4CqcsMQqQg6oYrofV8Om9/T4hgK5gwYMAYMe2xeeJeUdTRTUkUksLNWTCJCmuysSi3a6g28Y7X88BRcGJ7jPg+XLan3eV0dtCvdL2s1x+UAfLEDgDBgx7bAeYMXDhjlnPXUU9XHJEqQFwyvq1HQiyG1lI7Nbv3xT8AYMNHhbkNUVMCz1E6UqOoZQyl33I06hqULcG48V+22+0Zx9yeqcsj62tZ4NQUuilSt7AGRTfSCxsCCRe17XGAoODFnq+XdXHl617BOgwUgh/FZjpHh+k4rGAMGDBgDBi3Ly1nOU/dPqRdG19Hi17S9H83T8W/ftio4AwYMGAfPIDJPd6Opr5EPjBVDpLMY47s+gBSxuwtZb3KdrgYlOYlK+acOrVNG0c0K9cxsuggqSkos5va2phfchV2ubYj8y5qUmV5XT0+XSxVMyBU3RtNgCXdgNO5bsL38V97G5wLzySpM8eZmGFSo0FUYKwOoOrXZjcgraw7avlgIWbgajquGVrKeAJUxRhnZWY6jEdMl73G4BfwgWNhewN5HPuWFJFSZdSdJUrauREea7EqFXXMwAYoxGygXF9Vx221uU3HFJl01bSy1C+79UyQS22YfD5LcEoENj20n54i+POZ6NntNUwWlhowoUjs+q5k0kgEGzaRe9it/O2AtueT5LlU8FA2XpMzhdUjRo7AOQoYu4uxO5stgPK19o/NOVVHBn9FEI9VNVJMWhZmNmjRm2NwdO6kC5NwfK2JDPqPJ81qIK85gkLIF1o0iKxCEMAVc3QjcGwIPl230c15o0c/EFDIsgFNSpOGnYEAtIjDYWuV2UA23JPlY4CZVMlps1TLEy+N5ZLaneMSKjFdai8tzuu/h23Hneyn5w8Nw0WaPHTrojZFk0eSlr3C+i7bDyxPV3FVK3Fa1gmU04ZD1d7bQBD5X+LbtiG5z59BV5n1aeRZY+ii6lva41XG4HrgLz7NPwV36UP7JcIs4bnIfi+kokqxVTrF1GiK6r76RJe1gfUYyfyP4Z/+ozf/eP/AOGAy8t+EKGmyp82r4xOLMURl1qFDGIDQdmZn2u2w2O25xKNkWWZ3llRUUlItNPAGAWNVU6kXWLpHs4YG19NyQQPhGMXCfEuWT0VTk08/TgWSRYJmbQHi6jSo2s2UOG3swAOwsdxjKM5y3I8rqYKWrWpqJwxDRlS2pl0L4o9kCAFt2uCSR8QwH3lHCuVU+R0+YVVKrssSSHdiXe9gCpbS1za4Ita+3ljDx1kuXVnD/3RpqVKZlAZOmiRn+dELq4QWcXuQe+wItcgxWfcY0j8Lw0izqahUhBi3uCrgkdrbD54xLxdSfyS9z66+86bdLfV/vPU9LfDv3wFmqMmyvIstgeqo0qZ5QobUiylpLan0tINKKLkCwBI03ubkR3MPhDLBkRraKnCF+kyPd7gMwBuGYi9rj/u+J6ulpMxyWlfNxJTWWK0xst3ZL64ioZSrqCbFdrjYEA485pLAOGQKZSkP3npqwZTp1ra4fxdt99/PAQPE+UZfQTZRI9IZFnjfUokf+ctT6G8TbWLNsPXEzz8zKkjhjSenMs0kcogkDW6TeC5IuL7kevbFM5pcX0s65SYJRL7sD1AoN12p9twNzob7MWXmpVZbmtCtVHXRiSnjkaOLWgZi2k6GRiHBuo7fPvgIDnrwbSUKUhpYViMjSBrFjfSEt8TH1OJLjnlxRrS5YKeJYZKuohieQFjtIhvsSR337eWJzietynO6Wmlmrkg6JLtH1FV/Eql00uAxOwAZQfOwPlGcyeYdD0svNJMkxpKuKTprqvojVvNh9A7+eA3uKpMkyloKKahSQSpdpOmGdEJ062cjWxJDHwG40mwFxfPzppVlq8mjcXR6zSwuRdWaEEXFiNj5YxcWU+SZs0FZLXpH00AZOoqs0YJbQyE61Nyd1F9z32Ii+ZfHVFUVmUvDUI6wVYeUgN4F1xG5uPRT29MB7LwJRHiYUpgBg9016CznxXO9y1/77YnKGHJFzN8qWgiMhViXePX49GoorNd18A1XBAuDbc7wjcd0P8AKYVXvCdD3TR1LNbVc+Hte/1Yr1LxVSjiw1hmX3Ys56u9t6coPK/xbdsBu0PBWWw5/WU9QsjxRhGhgSOWS5kCNuYtTaU1BfFsdQ323v8Ak/C9HXrOs+TR0kaOojYxrE8gsbkaArpb6bG48wQIXhnj6hGe5jIamNY6iOnEcjHSjGNLMNTWC7nzt54lMl4qpKGWdqnOUqjMwMa6tSxorOQo0Fhc6rHtfSMBA8pEAyDMwOwlqQPqgQYQiNYg+hw5uAeLaOlyrMqeWpjEkk1R0wNRDholRWXw9mI2vY/IYTtFVtFIkiEq8bB1YdwykEEfQRgOj3zvLM/oYopqjoOCGMYkWN1ceE2DXV1N9u+xHYjaH424ZzCjy5Y2nFbQRGPrRtGElESOH+LUSyjSBcEEDysNtnPMxyjiCliMtYtNNDv43WMqXC61tIQJB4Rup2sN97HT4o4py7L8kfLqao96keMxjQ4exfdnZhdVUXPhU+g9TgLJm+b0K8OxzPSFqMrHpptW4BcBfFfyO/fFBqOEaJuF3rkpws5LMr6muB70UA+K2yWXtif4fzTLsw4fioZq2OndUUPrdUZWRyQRrIDA6b7G9iO2MXB+bZbVZG+VzViwlTIut2WO69Yyo6F/CwN1ut7/ABDbvgIXhvgujk4Znq3gVqhEmIku1wVJsbBrbfRiahybLckymnnq6Rameo0XWRFZtTKXICy/zaqNjYXva/fGbMeJMqpcjqcvpqtJHWKRBsbySG9yCF0kE9iDa1tz3x8RZxlud5RBBVVSU9RAEu0rgOGUaSymRh1A4FzudyL7gYCX4ir6RuGGlpIgtMdDiEggf7yhkQi+3j1jY29NrYrXH3LGllgy+bLouklTLGhK6j4JwCjEOdrfMru1u5FtrjLiXLIsgly+kqUkZERFUXJYiVGZrgaSSdTEjbc4sHIjNnfLWglRkaklMfiQqNJ8VrkAFgxYEdx4b9xgKPzZocuy2eGGno4i7RmR9WtvCTpS139Vft8sGF9x7xCK7MaioW+l3slxY6FAVb7D8kDvvgwFfwYlsm4Tq6tS1PTyyqpsWRSQD6X7X+WPnNOF6qmdEnp5Imk+AOpGrcDw+u5H2j1wEXgw/ODuU9NT5aKiuopqiobcwqCXUFtICoGUbDxEk9r/AEYSOeRqKqcIhjUSuFjYWKgMbKwubEDbue3fAaODHRuc8J5LQZfFVVNFqVljB0aiSzre9jIB6+eIjiHl1lVdlktbll1MSMQEJCkp4mWRZd1NvO48juO4InBiayngytqk6kFLNKnbWqEg+Wx7Ht5Yw5xwvVUlveKeWIN2LoQD32B7X2O2Ai8GLJ/7NsyuB7lUbi4+9ntt9nfEfT8L1UlQ1MkEjTpfVGFJZbd9Q8u4+0euAi8GJfOOEaykUNUU0sSk2DOhAv6X7DGai4GrpollipJnjf4XVCQbnTtb54CCwYms24LraWPqT00sSXA1OpAuewJ8sXbL+TbyZNJVGKp98DDpwjTZkLRjVp06j4WY/F5YDR4e511dNSrTPHDURIAqiZSSFXspsbMBta42sMRfHPM2qzQIs2hIkOpYowQNVramJJLGxNvS59cROX8IVk8kscVNLI8LaZFVSSjAkWb0NwRb5HBm/B9ZSoHqKaaJDtqZCB5dz2HfzwEPgwYsVNy7zGRA6UVQVbcHpkX+3AV3BiR/k7Ue8+69GT3i9ukVOu9tXb6N/oxKDlrmZJHuNRt/4Z/7OArWDGzU5bLHKYXjZZVbSYyDq1drW73xbcg5aVoq6b3iim6JniEmpDbQXUNqtuBYm58hgKTgxfOc2QQUeZdKmjEUfRRtIJO5LXO5J8hjFyq5efdSpbWxWCGxkI7m97Ip8ibHfyAOApGDHQE9JwzFWLRNEhkvoZyZNCuNtLyFwNRO1xcA3BIxVuLOVsVDnNAgPUpayoVRG5OpQHjDoxFrrZxY9+4Pa5BUYMNnmrywda2NctonMXQUv0lZl1l5R3JO+kDa/p64pvDmRNDmcENZSTP4vFThDrcWb4QSt9xe4PkcBWMGGxHw9Ry8R0tOKGSCneM6oJwUJIjmOrZ2Nrgef5P21TmDkCx5xPS0sVgJFSOJLsblE2W9ySSf78BUsGGdy45W1DZhGK+ik930vq6ilVvpOm5BB72xFcfcHn7tVNJQU5IQIVijBaw6UbMdyT3Yn68BRsGJqu4KrYYnmlpZo40Nmd0KgHUE8/6RAx95bwNXVEYkhpJpEPZlQ2P0Hz+kYCDvhjZ5z0railanVIoVddDMgYsVtYgFmIW42O3niiyZLOtR7s0TifWE6RUhtRtYWPrcW9bjEwOW2ZXI9yqLgA/zZ7G9v2HAVrBjZzHLZIJWimRo5E+JHFiPPcH5G+DAP/ifM5cs4ZpPcroXWJTIACVEiNI7XtYEvtfaxbbe2CXNJMw4VeoqyI5Y1LpLsNTwt4HUXsCxHT+ZJsNwMYuRGctW0M1JUpHLDBZVDrqurajpa5IIHYbbDbEf7QufSwrBQxaUp3j1Mqi19DWVfQKLA2A7gegwExW8S1I4SWqEzioKoerfxbzhTv8Ao7Y55qKhpHZ3JZnJZmPckm5J+k4eeYfiQv6Ef+JGEQMB1ZxU9CMog+6IY09odl1316fD/NkH1+WKFxHzZy6nyxqPK0b74jILqVVAwszMXuzsQT9dyT6zfOX8XYf0oP3TjnTAdJURniyWmFRVwZbAI49MkRZ5CugMoBYgBm3JVQ2wNv6ODnS6Pw/E6ydYF4SszAXcFT49gLFhvsB3xYOX8ceY5LRmrhilAWwVkDLeMtErWa/i0jv8ziB501RkyBHIALSRGw2A+LtgN/mzxxPltBAabSJJjp1surSAlyQDsTe3e42Oxvti5bz/AOxZq6SbpzVLSyz1HTD6SrMmoIq2sqrqsQQCSTttiC9oj/caH9M/uDEH7P3EMgnkoiFaCXU5DAkghSDbe1iAAbg3sMBfafOKaoyyqgaslzBXSQGUUzkqStwCUjKgg+IEjbb0GI/LM/kouEI6iGwkSIBSQDYvNovYgg21XscbPOau+52VdOjSOFaiQxPoQL4WV2bTbYE2te17E2sbEQdf+JC/oR/4kYDerM4krOD5Jqgh5DGQWIG5SbQGP9Kyjf1xH5LxPVfyTqKjrydaOQKkl/EqiSFbA+mkkfWcfeW/iS/6En+IONv2d68yUNRAyqUjcEbbnqagwa5sR4Btb174DT5O8UqmX1ZqzUx9WaSY1Yicp41RWYSqrKrhlJ327d9xiW42y2pfJKj3etirqdVZi0iiSQqr6yRMkmglAD+R+TjW5aZy0mZ5rlzqj0wqKlwjLe15SpQC+nQRvpt3J9cZ+c2Yfc7LRT0cUUMdSXRwi6bA6L6dJABYEg3BuMAhuGIGetplVFdmnjARmKhiWFgzDdQT5jfHSmb1zpVUnvmZR0rkralpwT1SxsQ5e5ZSRpDaF/K8zZeZMnzJqeohnS2uGRZF1C4upDC48xcY68zWihAWrMETVEaqEkZAWUE2srfEB427HzOApPHEY/lJk5sLkSAm25A1WufO1z9pxh4w48q4OIqOkjdRA7Qh00g6uqxQknvcDcWIAIGx89jjn8Y8m+iT9hxVuYf420H6dL/EOAteYZZC3FtOz2DChMqi4GuUNIg2PxER3ItuNAPkcQ1Vx/XpxOKXcwGRYhBZbdNlU9S9rk2++bnYXXzxF85s6kpM+oqiIgPHToRe9jeSYENYgkEEgi/Y4bgmUwwVhij67JCuvTuFlaPUqn4gPETa/f1wCG9oL8L/ANhH+18Wb2aZBauW41XhNr72HVubem4+3FZ9oL8L/wBhH+18U/g7imegqkmgazfCVa+llO1nAI1Dz+RAPlgCv4YqlzBqR0dqkyabC5Lkm+sE2JBHi1Hy3NsMnN+B5qDMspNRXvVNJWoEVw/hAePUQWdgNygt5/Vh3ZUwmihnZE6jxIdQXcalDEKTcgXJ2vjnOfieet4lpjM1xFXJGiDZVVZgPCPU2uT3J+qwMTmTx5V0ucUFNC6rE4jZ10g69cjxkMTvYKNgLb772Fs/HSD+UmTmwuRICbbkC9gT52uftOKvzi/GHLv0IP8AESYtXHf4x5N/af54CNzv8c6P+p/0p8bPCdCj8VZnIwu0SLo7baljBIuLg2FrjyJHnjWzv8c6P+p/0p8VjNM/lpOLpGiI++TxwuGFwUkEQI9R5EEeYHlcELJwrzBrpeJJqWQkwapY+lpA0LHqKsDsb7bk3uG87Lb3LPx1qv6kfwIMM+sgjhkWZIoxLK6RvJpAYqSdiwsTvvvhYZZ+OtV/Uj+BDgK9zB5gTVmatl2oe5+8RwPGEALlJV1EsRrB1gjwkCyj1N2fxzmsVMadGzH7nhQSqJErhwLLY3UgKAfht5j0FucOOXIzauINiKyexH9a+OiOWmbnNcvjmrY4ZZIpCFYxjuqr47G4DHUblbD0AwFa5hzwT5rks8WzmrRSWikjZ01xMpUugDqu/nt1F9dtzmJzAqqPOKGmhZRDIIzIpQEtrlaMgsQSoAUW027nvtaocWcSS1PE9HFJYJS1kccYW/brLdjcnxGwBIt2GNvnH+MOXfoQf4iTAa/tJU6irpXA8TQspPqFa427D4j9uDGX2lf94o/6uT95ce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data:image/jpeg;base64,/9j/4AAQSkZJRgABAQAAAQABAAD/2wCEAAkGBhQSEBQUExQWFRUUFhwYGRYWGB8ZHRwaHB4aGh8cFx0cHyYgFyAnHRweIDAgIygrLCwsHB4xNTEtNSYrLCkBCQoKBQUFDQUFDSkYEhgpKSkpKSkpKSkpKSkpKSkpKSkpKSkpKSkpKSkpKSkpKSkpKSkpKSkpKSkpKSkpKSkpKf/AABEIAKwBJQMBIgACEQEDEQH/xAAcAAACAgMBAQAAAAAAAAAAAAAABwUGAwQIAQL/xABQEAACAQIEBAMEAwsJBgMJAAABAgMEEQAFEiEGBxMxIkFRCBQyYXGBkRUjNTZCUnJ0sbKzFjNic4OhtMHDJTRERYTwY4LSFxgkVFWSk6LT/8QAFAEBAAAAAAAAAAAAAAAAAAAAAP/EABQRAQAAAAAAAAAAAAAAAAAAAAD/2gAMAwEAAhEDEQA/AHicUnhbl01HmlZWmcOKouemEKldcgk+LUdVrW7DF2xjqL6G0kK1jYsLgH1IBFx8rj6cBTZeXTHPFzPriyrp6Og3/mmi+LV879vl88ffF/L41tfRVQmEYpHVihTVq0yLJYHUNPw27HESed1DHI0OuWql1aV6EPhZrBdMXi8QL3sST37kWOGNExKgkaSRuL3sfS474D6OOYlybq8NVMotenzJm3J+F0hjIAGxN2U7+QP0Hp04TfKXKfesizGAd5aidBvbcxRWufIXtgFHwBw2K/MYKdtWh2Jcra4VQWNr9u1r/PDJ535uaBIsuo0Sngli1ydMaWcAlArEbkWXcm5bzPrLcleVpp+lmE7nqPGTHEBbSrj4nJ7kqewFhfufLS9pCSJvco1Gqpu5AUgkIdIsyjxeJgNP6L4BF4YPAPKtqqN6usLU1FEusuVIaRQNR6dx8Om512PkADva48suRnw1OYqCCoZKY3Fr+c31WOj5+LsRiK53cyFqG9xpWBgjIMjodndbjQLbFF2PoWA/NFwpHHfFKVc4WnjENJB4YIgALCyhna3dm0gkkk2AFza5rODBgDBj22PMAYMe2wYDzBgwYAwY9x5gDBgwYAwYMGAMGDBgDBj3HmAMGDBgDBgwYAwYMGAMGPQL4margmuiQySUdQiKLlmicAD5kjbAQuDBgwHbtXMUjdgCxVSQotckC9hcgb/MgfMY58XiWur8kzGoed5GEiIYkOkRQt4nYKhBIPweIEBVf+kQ9eJctmnp2jp5zTSEr99C6iACCQBcWuNr3xB8b8RplUCSe7LJTPIVmWMKpGvfWB8LdiCDa5I3GA5vyXJKinqYJ5qedIopY5HdoZLBFdWJJ0+gx0vQ0FW+atVO8JoxTGOBY3YsS7ROXcW0m+g7g9tPzONaj5q0k8XUp0qqiwN1hppXIPkGsukE2Nt7bHCs5Q5lW1WZ9ISzRUsBeRqdWYIg1HTFY7gayBp9AfIHAdCHCv8AZ8/B9T+uyfw4cNA4V/s+fg+p/XZP4cOAZqQhECoAoVbKoFgABYAAdh8hil8GctxTzGtrG94r5CzNJclU1baYg3oPCGIvbYWGLuTbGGu6nSfo6OrpOjqX06rba9O+m/e2+AW3OnmT7lD7rTtapmG7KwBiTbf1DMLgdrbm+wvzacdWcD8uBSSyVdS4qK2clnltZU1fEsQ8h5attrABRtjzifjvJ4pWSqeGSWHYqYuqynbYHSQD6i+3n2wHM+Y8OTQU1PUSLpSp19MG4YiPRdrEfCdYsb72Pyvp5fXvDKksTaXRgysLbEee+2LRzP47OaVnUUMsMY0RKx3te5YjyLbbeQAFzbFQGA6Qz/iqdOGY61Cq1DpHdwi93YKSBawNj6Y5xmlLMWY3LEkn1J3OHvxN+JkH6EH74whcA6eQHFM8lQaKQq8CQs6AoNSkMgsG728RNjfCx4p4uqMwl6lQym1wqooVVB3soG9vpJPzxd/Z2/Cr/qr/AL8WNjkClPPUywTUkMjLG0wmkGthYxR6ArXUDxk3tffAKXBhpUHMCCCuWnjy6l936+iQyIJZmu+lmDmwG+4W1gABjR5kwU9Bn8hFNHJEAshgbwoWZPRbWGo6rdvqwENxnzAkzGKmjeGKIU62vGNOpiACbDZRZRZQNt97WAqmHTzbq1go8omp4YYdQaTprGjIC0UN7qylW2NrkX2HpjPxZmC1fDqVtHT08TX0VQWCO4BBjbQSpKjUysGBDAEbg3sCPwYa+TcTmmyFpp6eleR3EFIxp0LkKPHJJtZwosATuWHiuDfE/Jwf7nQRaZsup62rPWnkr+mpW/i6cETxlUALEEaRY7emkETgw5uYdDQyZXFN1statpyvUWjlQCZS2khVSzE2Ibt4fHY27ypzTLTkUVe+Xwx9ObwQIBaSZdSgO2nUUvdypPZPPsQQmDDa4ez2hzbN6RHoKenXTJrAtaWTR4AQAoIBGy73v54xcc189LFW0ldRwhpyppaiCnREAV1ZlVgoJGi3mWB2Nw1wFVyPj56bLKqhEMbCpJPUa+pdQVWsPytlFu1jc79sQ+V8Py1EVRKgGimjEkhNxsWCgDY3YkkgG2ytvthp8HZvDPw/mSpSxQyU9MEaVB4pNSWJY2uCTHc72Nxttvs8t+KUiyCucUkJ9106g1yJmY7mW9/qHYW8sAkMGL7U81NdXDMKKkjjjBV4RCjK6sQWJJW4awFiDtb0JBtPPOkX3WjnpY4FpJgDeOFVbWRqQs4F7FCbLtupvfbSCZwYa/GHFBgymjjanpfeqyBnkkFPGrLExIQqoUaGZfyrW2On1C2yPLDU1UEAIBmlSME+Wtgt/wC/AaODDU5iZhFlEy0NBTwrojRpJ5oknkdiCe8gZQLEE2Ubk2sBvIVOXUec5NPWRU0dPW0gvKIvAjBF1Hwg20sgJH5QK2uR8QRHL3LhSZVXZsF1TQjpQagNKs5RTKtwbsNfbtsR+VtBUXNnMY0nRpzMtQrqwmu+kuLFo9xoNrgAeEX+HDW4f4uiThueqjoadEjkt7vu0beKJbtquSfFffzUYRfEWcCqqZJxEkIkIPTjFlWwC+EfVf6zgI3BgwYDuPGCtoY5kKSosiG11dQymxDC4OxsQD9IGFpFy2zamULSZu7KouqToSLjstyXslgBYdt9vU/ktxFKfvuZU8IANjClySbfEOmv23/bgL/UZVFoIms0QG6NZYwNRa5UWXbYXP5o7Em8YvFuVQuQKmjjceE2eNSO2xsfkNvlis0/JVZmD5jW1NYwudBcogLfEALkgXsQFK9hse2JuHlBlSqF9zQ2Hdi5J+k6t8BPZdxNS1G0FRDKb2tHIrG437A37b4XvIOoVMtqmdgqitkuzGwHghG5Ow3xM5ryUyyZbLC0DDs8LlWG4/O1Ke1twe5wuuT/ACvpa+CeapMjhJ2hWMMVXwqjamK7k+K3cDbzvsDaq+OsrkjeN62lKupVgZUIIYWIIJ32OPOX/FKVlFEeqjyrqRgHDMemxTWQNxqAD/8AnHfvjD/7Jcq/+Si+1v8A1Yjc05G5ZNukclO23igkI/ufUu/0YCU41q80WJxl8EDsdlcy+MA7XCOqpqBNxdyPD2N7Y5rrOX2ZIXL0VT4blm6bMNr3OoAgjzuDvh2y8ts2hUilziRh3Czgk37W1HWQLAdh67Y9HC3EUptLmNPCoB3hS5J22I6a7d97/VvgOdqrL5IrdSN01XtrUre1r2uN+4+3Gvhkc4+DpqI0rT1s1Y0wkF5b+DR0zZbs2xL9tu2FvgHfwBnlNmuUHKKiUQzqNMTH8oBtSFRYAlSQui92AuPO1QruReao5VYFlH56SxgH6nZW/uxQAcS0fF1aqCNaupCBdIQTSBQvawGqwFtrYBlZXli8NwTT1MqtXzxtFBDEwbQDY63JFu+k7qRsAL3NvPZyyqX32eo6bdEQNF1LeHWXibSPU6VJ27bX7i6gZie++PVkI7Ej6DgLxlnBdTNniwtBMv8A8R1XuukrD1CTJ4trWBsfM7C52xOc6eF6ubN2eKmmkWRY1VkjYhmEdyFIG5AUm3yOFZ1Te9zf6cBmb1P24B4c5OGalsry7TC7e6xWm0jV07RR3LWvsNDXYbC3fcXhORWch3qcsmN4auJrL2OrSQ4Uj1juf/IO291UZmP5R+3HyrEdtsBc+aGYoKlKKAnoZepp0uNy4P31287lxbbbw7C3dicVZC3EWXUtXSSI1TChSWInTdrAso3sjahcBtiGG4tuiCcbFBmUsD64ZHicflRsUPp3Ug4C0Zzy5ejpy1XMkdU5URUa2lkcFiCzlWtGu2xGq522OL3mnBFaOFoKcU7tMKnrGJRdwjdS11G9/ELqNxfe1jZLSzMzFmJJJuSTck/MnHvXb84/bgJ/hjg+eprvdPFBOquwDKQQ6IXVT2KXIAv5XvY9sNOLN6mfh+vXOYSphUinlmUq7y2cKAoAOpHAGsDcMb7BiUdBVuhLI7KSCpKkglWFmBI7ggkEeYOM1dms0+nrSyS6BpXqOz2A7BdRNh8hgHDy+4IrIsmzVZIHR6mMLFGws7FA9/CdxfULX77/ACvrcr+H3my3N6A/eql9No5PCwIBI1KdwC1lJ8r/AFFP9dvzj9uMlLXSROJI3dHHZ0Yqw+gg3GAmOKeDpcv6S1DIJpAzNCDqaMA2XWVuviHiABO3e2GVylzCLMctqMpqSAEHUjYntHqDNbcWKtve9rPuLDdMySlmLMSzE3JJuSfUk98NFeGJMjyuoqKgqtVWoKeFFOvQjbyliDa5QbWJt4b3ubBTOPeIRW5hPOttBbTHa4HTTwJYEC11ANrDucR/DmZimrKecjUIZo5CO1wjBrf3YjsGAc/Njg5syaPMstvVRyRqsgj3ZStgp031XsQCtrrpue5tjyRPuNkNYKz73UV6skVMdpNJRo9bDcqN2O4HwgXu1gp8vzWaBtUMskTEWvG7IbG211IPkPsxgnqGdizsWYkksxJJJ3JJO53wDxyLhaqPCVRB0JOtK5kSO1mZQ8TXA79kYgdzYWBuLpTMsrlp5DHPG8TgA6JFKmx7GxxgEzfnH7cfLNfvgPMGDBgO48LrmdzW+5zpTU6CSqkANnuEQNcKT21EnyvbY3I2uxCcchcx8+FZmlTOosrPpXe/hQCMH5X06reV/PvgOhuGuN9FPCmYVVGlSNQnD1USsvcr4FGm+4BW4t3ufO7q4IuDcHzGEBy05URVWWzVT/fZZY3SFGDRqjWI1amFnN/ylBUWNrt8JypzWuy3M0y6qR1Se/3t7HSbNZ4yDbSdBBsSDb1GAf5wr/Z8/B9T+uyfw4cNA4V/s+fg+p/XZP4cOAYec5zDSxGWeRY0BA1NfudgABuxPoN8UPhXjurkqaY1AVoa2KTprEgTpvBKY2dtb69LqVa29rgAbMTe80zGGNHaUr94QzEEXKqgJLgWJ2HmPX545aquYMs+aLWVGmRFewSSJJQkRYnSiNYEqDsbg388B1pil5Nnaz5rLDO6GaGCN0jjclVPiWUsNrPrI2b8gxGwJa2pSc88pdQWqGjP5rwyX/8A0Vl/vxs5vwyKrM8urqcRlIgzSThh98Rlsirpvr7k3OwB7+WAoftM/wDL/wDqP9DCWoIkaVFlcxxk2ZwusqPXSCNX0Xw6faZ/5f8A9R/oYR2AbXBHKOgzFJDFmEkhjIBUQdIgHsSHZiQfIj0OIzM+Fckp55IZK6rDxOyMBACNSkg2Nt9x3xZfZq+Ou/Qi/bLhacwvwtXfrUv77YC4Qcmo6yBpsrr46i1rxSL03W4Ozm50tcG11AO++2KNRZLGtTJDWyvSGO4J6RlOsEDSVDLba5ve23zwyPZxopjWTyjUIBCVbvpLllKj0JADfMA/PFT5yVKPndWYyCAUU2/OWNFYfUwIwF0o+SVCaD3w18kkQiaUyRRgDStybKSSCALFSb3BG3bFYh4YySU6I8zlic2s08Fk7gWNrW2PckAeeGXwr+Jr/qlX+/PjnQ98BduOuU9Vlq9UlZqckATR32v26indL+tyNwL3NsUjHUPLDTPw5EtRZkMU0bajYdNWkSxItYBRa99rd8cvnAXzgTl1T5nZErxHUaSzQtTsbAG3hfWA/kfLvjPxryxpssGmbMQ0zRs6RLTkk2vbURIdAZhYE+h9MavJL8OUv0S/wZcTXtFfhWL9VT9+bARfCHKvr0hr62oWlowGIbu7WOm6jsAWuB3JIsBuDjJlvCmS1MnRjzGeORjpRpoQEZja24Pqbblex+V2nXZEM24agipSqsIYii69Sh4wAY2Y7jzXysbX2xzlmOWS08rRTRtHIvdHFiL7jY+o3wFz4k5WNRZnR0jSmRKpox1VTTbVJoYBSzbqLHf1+WN/PuV+X0s7wy5xHG676DTs7KDuAxRrXtb0+jfELRczJhUUE0yCU0ClV8RVnU3HjY6uwsLgdhiqV1WZZXkbvIzOfpYknvv54Bn8O8l6avDmlzVJenbVamcW1Xt8TjvY/ZiKq+X+WxyPG+dRq6MVYe6ybMpsRs3qMXT2Z/grv0of2S4UXGH4RrP1mb+I2AtXFPLSCmyxa2nrVqwZVQlF0qAwO1rsQwNrhrbHtiF4e4ZzDN3CRl5RHsZJXJSO/qWJte3ZQSbdsecMV8s8JytFv75UwlWv8DLqUkgLdgQRfcWCfM4bXNbMFybK4KKh+89csCwvqKKBrbVb4mLKCb3t2+QUCfg/KKYmOpzN3mUkOKaEsikWBXUb6rG+4+wY3cn5d5VXkx0eZuJ/yUniC6vkouur6iTsdsLDH0jkEEEgjcEeR+WAsfGXL6ryxwKhAUY2WVDdGNgSASAQfkwHY2uMZODOFqWtdIpK33eaSTQiNAXU7DT49agEm6gW729cOTlZnyZzlctHWjqvCAjljcuhvoe/cOCCNXfZTe5OFJR8PNQ8QQUzHUYq2ABradSmRCrW8rgg4Cw8VcnKbLkR6rMwgkJCqtMWZrd7KJb2Fxc9hceowus4poY5SsExnjsLSGMxEnzGksbW+nDk9pj/AID+3/0MI3AGDBgwHcMiXUj1FsJ3gflKkUtRT11AssfUcx1RlXeOwCgIragTub+ROHJjXTL4xK0oRRI4Cs9vEQOwJ/77D0wGB5YKKmGpkhghRVBZrKqqAqi5P0D1OK3Hky12ZwV9vvFPCRAx2MjyH4wO4QL2JsWJuPCAWzcZ8vIsznpXnc9KnL6oRcCTUBbxBgUsQNx3Fxt3xgi5ezBov9pVYiiawhRtC9EE6I7rZ7hfCZCxYgeW1gtOW5nHURLLE2pGJANiN1YqwIO4IYEfVhc+z5+D6n9dk/hw4ZNDQRwxLFEoREFlUeQ/zPmSdybk4W3s+fg+p/XZP4cOAuHE9DJURxosiQByykyQJO12BFhqbQoZdam4N9QG2+FbxH7OjaYRRTJdUtIZyyl2uTqGlWCi1gFt5dye7wliDKVIuGBBHyO2PvAcv8X8laqgoxUs6S6TaRYgx0A38VyBqXsCbC1x5b4e3K7KDTZRSRltRMfUuP8AxSZbfVrt9WLFVkAEvumkgrp1Xv8AIXLXG2kA3vjW4foGgp0jYk6b2BAGlSSVjFiRZFIQG5uFGAT3tM/8v/6j/QwjsPH2mf8Al/8A1H+hhHYB2ezT/OV36EX7ZcQ3GPMsw5hVxfc/LZOnPIuuSl1O1mIu7a/Ex8ziZ9mn+crv0Iv2y4W/MeBlzeuDKVJqZDYi2zMWB38ipBB8wQcA4uWXNCLMR9z5YFpXZG0GmJiQ28REYU6omtdtj5HcYVfM3l82VVIUMXglGqKQ9za2pXsANQJ8u4IO24H3yfyaSfN6YotxC/VcnsFX/MmwHzPpci7e0lmiNJSU4N5Iw8jD0D6VX6zoOAs/BNOJOEShdUDU1SutyQq3ecamIBIA7mwOFtwhyjjrajR90aVwtmZadndytxewdEA+ne1xthh8Kfia/wCqVf78+OfKLMJIJVkido5EN1dCVI8tiO222AdvODiOXLqOPLKeBo6d4QnvDG+tRsyLp2udtRNviPhsQcInHR/L/mDT53StQ1yoZylmU7LMo/LjtbS47kDcW1LtfSpeZXLWXK5ri8lNIfvctvr0SW2DD7GAuPMAMvJL8OUv0S/wZcTPtF/hWP8AVU/fmxD8kV/25S/IS/wZMTPtF/hWP9VT9+bAVjl/zHnyqUlPvkL/ABwsbAnyZTvpYettxsfKzypK/KuJKcK6jqqp8BOmaIm1yh/KW9txdTtceWERxvwcKL3Z4meSCpgSVJGFgWIuyjYdrjbvYjEFlWYywTJLAzJKjXRl7g/537W7EEg98BYuYnLyXKp1RmEkUgJjkAte3cMPyWFxtcixH0CpYf3Pmr6mT0TSqEneWNzGdmW8LlwAfFYMVB+em/lhA4B6+zP8Fd+lD+yXCi4w/CNZ+szfxGw3fZn+Gu/Sh/ZNhRcYfhGs/WZv4jYCy8j1T7t0+skECTRbzbpsLHbtpLenYYsHtI0biuppCPA9PoBuPiR3Lbdxs67+d/kcLXhnPGo6yCoS94ZA1gbXXsy/QykqfkTjoXjzI48/ypJqJw8kfjiFwLnYPG9x4Wt5XA1BbmxvgOZ8GMlRTsjMjqVZSVZWBBBGxBB3BB8jjHgHB7N2r32psBp6Aub7jxi1hbfzvv6Y1eN/xvj/AFmj/ZDix8qKSLJ8rmzGtPTM9tCEeMoLlQgNiS5JNu1lVthchYZLnD1ee09RJYNNXROQOwvKmw+gbfVgGR7TH/Af2/8AoYRuHl7TH/Af2/8AoYR1sB5gxf8ALOAaWGlimzSeWlao1GGNEBJjUL43vuty2wsNhfz2MAx8u9o+ka3Wp5ozbfTpkF/QbqbfO2N7/wB4bLfzaj/8a/8ArxzXgwD1zb2lF02pqQliD4pnAAPl4UB1fRqGKTmHPPNJDdZliFybRxr5+XiDE2xQMGAamTe0NXRsOukVQm1xbptsD2ZbgXNibqe21r4i+Deb8uW0skMMEbtJUNNrkZiAGVV06Vtv4QdWr6sL/BgL9PzyzVmVhOqhfyViSzfpXBPy2IxO5L7RdWhAqIYpl8yt4m+3ddv0frwpMGA6NpvaIy91++RTob7DQr9rEG+oef7MZJ/aJy8KSqVDHyXQov8AXr2xzdgwF/5rcykzZqfpwtEsAfd2BLF9HkBYW0epvfytil5VUxxzRvLEJo1YFoixTWPTUN1+kY1MGAa/DnOeloNfuuUpF1LaiKliTa9t2jJtudvnjHn3N6irW1VOTxSPt4+uVc2FgCyxBiPkTbCswYBpJzyNPCIsvoKekW2+5kJNgA2wTU1huX1E/tpmVcSR+9SVFfB78ZAbh5Wj8ZKnXqUE7AFdPax+QxAYMA5Kb2gY46cU6ZaohVOmE94NtFrW3iudvrwuOKM6pagx+60S0mnVqtM8uu9rX1AabWPbvfEFgwGWlqnjdXjYo6EMrKbEEbggjscMuh57ztC0FfSw1sZFjq8BJFiC3hZTa19lBvY32wr8GAaPD3NuioZGkpcoSJ2XSWFU7HTcG3ijNtwO3oMYOL+a1LmIZpsrTrdJo0m94a6XvpNgih9LG4B+frha4MAz6TnMnucNHUZfFUU8UKRkNIdRZRp1qdPgOm9gNwT8WMOW8ZZNSP1oMtmklUgoJ5gVU37j4twNwSpsQO3fC2wYCe4w41qMyn6tQw2FkjW4RB/RBJ79ySST9QA0MjrYop0eeAVEa31RFyga6kDxLuLEg/VjQwYBu5Bzzp6KMx02VpEhOohagm59STESfrOKzxNxvQ1azFcqSKeYlusKhzZibltGkKb7/bikYMAYsPCPHdVlshamksrEa42GpHt+cP8AMEH54r2DANHM+aNBmCg5jlt5VAHWp5NLHfcG9jb0BLdz2xHRcX5TTHXTZYZZLGxq5daq1rA6ACHG+4NuwsQdwv8ABgJzirjSqzGQPUyatIsqAaUW/fSo9fMnc2G+wxM8JcbUVGsLPliT1ETFhO07rc6iynRpKgqLAfQD3xSsGAcmZ8/oakBajKoZgpuBLKHAPa4DQm2NBOb9ApBGRUYINwQUBBHmPvGFVgwFi4640kzOraocaBpCpGDqCKPK9he5JJNu59LDBiu4MAYMGDAGDBgwBgwYMAYMGDAGDBgwBgwYMAYMGDAGDBgwBgwYMAYMGDAGDBgwBgwYMAYMGDAGDBgwBgwYMAYMGDAGDBgwBgwYMAYMGDAGDE1wjwrLmNUtNCVVmDNqe+kBRck2BPy7dyMb/HfLuoypohO0biYMVaMm11I1A6gDcalPa24+eAq2DBgwBgx7bHmAMGDBgDBi38CctZ81ExhkiTolQepq316rW0qfzTioYAwYMGAMGDBgDBgwYAwYtnFPLmehFJ1Hjf3wHQE1bW6fxalFv5wdr9jjW4w4CqcsMQqQg6oYrofV8Om9/T4hgK5gwYMAYMe2xeeJeUdTRTUkUksLNWTCJCmuysSi3a6g28Y7X88BRcGJ7jPg+XLan3eV0dtCvdL2s1x+UAfLEDgDBgx7bAeYMXDhjlnPXUU9XHJEqQFwyvq1HQiyG1lI7Nbv3xT8AYMNHhbkNUVMCz1E6UqOoZQyl33I06hqULcG48V+22+0Zx9yeqcsj62tZ4NQUuilSt7AGRTfSCxsCCRe17XGAoODFnq+XdXHl617BOgwUgh/FZjpHh+k4rGAMGDBgDBi3Ly1nOU/dPqRdG19Hi17S9H83T8W/ftio4AwYMGAfPIDJPd6Opr5EPjBVDpLMY47s+gBSxuwtZb3KdrgYlOYlK+acOrVNG0c0K9cxsuggqSkos5va2phfchV2ubYj8y5qUmV5XT0+XSxVMyBU3RtNgCXdgNO5bsL38V97G5wLzySpM8eZmGFSo0FUYKwOoOrXZjcgraw7avlgIWbgajquGVrKeAJUxRhnZWY6jEdMl73G4BfwgWNhewN5HPuWFJFSZdSdJUrauREea7EqFXXMwAYoxGygXF9Vx221uU3HFJl01bSy1C+79UyQS22YfD5LcEoENj20n54i+POZ6NntNUwWlhowoUjs+q5k0kgEGzaRe9it/O2AtueT5LlU8FA2XpMzhdUjRo7AOQoYu4uxO5stgPK19o/NOVVHBn9FEI9VNVJMWhZmNmjRm2NwdO6kC5NwfK2JDPqPJ81qIK85gkLIF1o0iKxCEMAVc3QjcGwIPl230c15o0c/EFDIsgFNSpOGnYEAtIjDYWuV2UA23JPlY4CZVMlps1TLEy+N5ZLaneMSKjFdai8tzuu/h23Hneyn5w8Nw0WaPHTrojZFk0eSlr3C+i7bDyxPV3FVK3Fa1gmU04ZD1d7bQBD5X+LbtiG5z59BV5n1aeRZY+ii6lva41XG4HrgLz7NPwV36UP7JcIs4bnIfi+kokqxVTrF1GiK6r76RJe1gfUYyfyP4Z/+ozf/eP/AOGAy8t+EKGmyp82r4xOLMURl1qFDGIDQdmZn2u2w2O25xKNkWWZ3llRUUlItNPAGAWNVU6kXWLpHs4YG19NyQQPhGMXCfEuWT0VTk08/TgWSRYJmbQHi6jSo2s2UOG3swAOwsdxjKM5y3I8rqYKWrWpqJwxDRlS2pl0L4o9kCAFt2uCSR8QwH3lHCuVU+R0+YVVKrssSSHdiXe9gCpbS1za4Ita+3ljDx1kuXVnD/3RpqVKZlAZOmiRn+dELq4QWcXuQe+wItcgxWfcY0j8Lw0izqahUhBi3uCrgkdrbD54xLxdSfyS9z66+86bdLfV/vPU9LfDv3wFmqMmyvIstgeqo0qZ5QobUiylpLan0tINKKLkCwBI03ubkR3MPhDLBkRraKnCF+kyPd7gMwBuGYi9rj/u+J6ulpMxyWlfNxJTWWK0xst3ZL64ioZSrqCbFdrjYEA485pLAOGQKZSkP3npqwZTp1ra4fxdt99/PAQPE+UZfQTZRI9IZFnjfUokf+ctT6G8TbWLNsPXEzz8zKkjhjSenMs0kcogkDW6TeC5IuL7kevbFM5pcX0s65SYJRL7sD1AoN12p9twNzob7MWXmpVZbmtCtVHXRiSnjkaOLWgZi2k6GRiHBuo7fPvgIDnrwbSUKUhpYViMjSBrFjfSEt8TH1OJLjnlxRrS5YKeJYZKuohieQFjtIhvsSR337eWJzietynO6Wmlmrkg6JLtH1FV/Eql00uAxOwAZQfOwPlGcyeYdD0svNJMkxpKuKTprqvojVvNh9A7+eA3uKpMkyloKKahSQSpdpOmGdEJ062cjWxJDHwG40mwFxfPzppVlq8mjcXR6zSwuRdWaEEXFiNj5YxcWU+SZs0FZLXpH00AZOoqs0YJbQyE61Nyd1F9z32Ii+ZfHVFUVmUvDUI6wVYeUgN4F1xG5uPRT29MB7LwJRHiYUpgBg9016CznxXO9y1/77YnKGHJFzN8qWgiMhViXePX49GoorNd18A1XBAuDbc7wjcd0P8AKYVXvCdD3TR1LNbVc+Hte/1Yr1LxVSjiw1hmX3Ys56u9t6coPK/xbdsBu0PBWWw5/WU9QsjxRhGhgSOWS5kCNuYtTaU1BfFsdQ323v8Ak/C9HXrOs+TR0kaOojYxrE8gsbkaArpb6bG48wQIXhnj6hGe5jIamNY6iOnEcjHSjGNLMNTWC7nzt54lMl4qpKGWdqnOUqjMwMa6tSxorOQo0Fhc6rHtfSMBA8pEAyDMwOwlqQPqgQYQiNYg+hw5uAeLaOlyrMqeWpjEkk1R0wNRDholRWXw9mI2vY/IYTtFVtFIkiEq8bB1YdwykEEfQRgOj3zvLM/oYopqjoOCGMYkWN1ceE2DXV1N9u+xHYjaH424ZzCjy5Y2nFbQRGPrRtGElESOH+LUSyjSBcEEDysNtnPMxyjiCliMtYtNNDv43WMqXC61tIQJB4Rup2sN97HT4o4py7L8kfLqao96keMxjQ4exfdnZhdVUXPhU+g9TgLJm+b0K8OxzPSFqMrHpptW4BcBfFfyO/fFBqOEaJuF3rkpws5LMr6muB70UA+K2yWXtif4fzTLsw4fioZq2OndUUPrdUZWRyQRrIDA6b7G9iO2MXB+bZbVZG+VzViwlTIut2WO69Yyo6F/CwN1ut7/ABDbvgIXhvgujk4Znq3gVqhEmIku1wVJsbBrbfRiahybLckymnnq6Rameo0XWRFZtTKXICy/zaqNjYXva/fGbMeJMqpcjqcvpqtJHWKRBsbySG9yCF0kE9iDa1tz3x8RZxlud5RBBVVSU9RAEu0rgOGUaSymRh1A4FzudyL7gYCX4ir6RuGGlpIgtMdDiEggf7yhkQi+3j1jY29NrYrXH3LGllgy+bLouklTLGhK6j4JwCjEOdrfMru1u5FtrjLiXLIsgly+kqUkZERFUXJYiVGZrgaSSdTEjbc4sHIjNnfLWglRkaklMfiQqNJ8VrkAFgxYEdx4b9xgKPzZocuy2eGGno4i7RmR9WtvCTpS139Vft8sGF9x7xCK7MaioW+l3slxY6FAVb7D8kDvvgwFfwYlsm4Tq6tS1PTyyqpsWRSQD6X7X+WPnNOF6qmdEnp5Imk+AOpGrcDw+u5H2j1wEXgw/ODuU9NT5aKiuopqiobcwqCXUFtICoGUbDxEk9r/AEYSOeRqKqcIhjUSuFjYWKgMbKwubEDbue3fAaODHRuc8J5LQZfFVVNFqVljB0aiSzre9jIB6+eIjiHl1lVdlktbll1MSMQEJCkp4mWRZd1NvO48juO4InBiayngytqk6kFLNKnbWqEg+Wx7Ht5Yw5xwvVUlveKeWIN2LoQD32B7X2O2Ai8GLJ/7NsyuB7lUbi4+9ntt9nfEfT8L1UlQ1MkEjTpfVGFJZbd9Q8u4+0euAi8GJfOOEaykUNUU0sSk2DOhAv6X7DGai4GrpollipJnjf4XVCQbnTtb54CCwYms24LraWPqT00sSXA1OpAuewJ8sXbL+TbyZNJVGKp98DDpwjTZkLRjVp06j4WY/F5YDR4e511dNSrTPHDURIAqiZSSFXspsbMBta42sMRfHPM2qzQIs2hIkOpYowQNVramJJLGxNvS59cROX8IVk8kscVNLI8LaZFVSSjAkWb0NwRb5HBm/B9ZSoHqKaaJDtqZCB5dz2HfzwEPgwYsVNy7zGRA6UVQVbcHpkX+3AV3BiR/k7Ue8+69GT3i9ukVOu9tXb6N/oxKDlrmZJHuNRt/4Z/7OArWDGzU5bLHKYXjZZVbSYyDq1drW73xbcg5aVoq6b3iim6JniEmpDbQXUNqtuBYm58hgKTgxfOc2QQUeZdKmjEUfRRtIJO5LXO5J8hjFyq5efdSpbWxWCGxkI7m97Ip8ibHfyAOApGDHQE9JwzFWLRNEhkvoZyZNCuNtLyFwNRO1xcA3BIxVuLOVsVDnNAgPUpayoVRG5OpQHjDoxFrrZxY9+4Pa5BUYMNnmrywda2NctonMXQUv0lZl1l5R3JO+kDa/p64pvDmRNDmcENZSTP4vFThDrcWb4QSt9xe4PkcBWMGGxHw9Ry8R0tOKGSCneM6oJwUJIjmOrZ2Nrgef5P21TmDkCx5xPS0sVgJFSOJLsblE2W9ySSf78BUsGGdy45W1DZhGK+ik930vq6ilVvpOm5BB72xFcfcHn7tVNJQU5IQIVijBaw6UbMdyT3Yn68BRsGJqu4KrYYnmlpZo40Nmd0KgHUE8/6RAx95bwNXVEYkhpJpEPZlQ2P0Hz+kYCDvhjZ5z0railanVIoVddDMgYsVtYgFmIW42O3niiyZLOtR7s0TifWE6RUhtRtYWPrcW9bjEwOW2ZXI9yqLgA/zZ7G9v2HAVrBjZzHLZIJWimRo5E+JHFiPPcH5G+DAP/ifM5cs4ZpPcroXWJTIACVEiNI7XtYEvtfaxbbe2CXNJMw4VeoqyI5Y1LpLsNTwt4HUXsCxHT+ZJsNwMYuRGctW0M1JUpHLDBZVDrqurajpa5IIHYbbDbEf7QufSwrBQxaUp3j1Mqi19DWVfQKLA2A7gegwExW8S1I4SWqEzioKoerfxbzhTv8Ao7Y55qKhpHZ3JZnJZmPckm5J+k4eeYfiQv6Ef+JGEQMB1ZxU9CMog+6IY09odl1316fD/NkH1+WKFxHzZy6nyxqPK0b74jILqVVAwszMXuzsQT9dyT6zfOX8XYf0oP3TjnTAdJURniyWmFRVwZbAI49MkRZ5CugMoBYgBm3JVQ2wNv6ODnS6Pw/E6ydYF4SszAXcFT49gLFhvsB3xYOX8ceY5LRmrhilAWwVkDLeMtErWa/i0jv8ziB501RkyBHIALSRGw2A+LtgN/mzxxPltBAabSJJjp1surSAlyQDsTe3e42Oxvti5bz/AOxZq6SbpzVLSyz1HTD6SrMmoIq2sqrqsQQCSTttiC9oj/caH9M/uDEH7P3EMgnkoiFaCXU5DAkghSDbe1iAAbg3sMBfafOKaoyyqgaslzBXSQGUUzkqStwCUjKgg+IEjbb0GI/LM/kouEI6iGwkSIBSQDYvNovYgg21XscbPOau+52VdOjSOFaiQxPoQL4WV2bTbYE2te17E2sbEQdf+JC/oR/4kYDerM4krOD5Jqgh5DGQWIG5SbQGP9Kyjf1xH5LxPVfyTqKjrydaOQKkl/EqiSFbA+mkkfWcfeW/iS/6En+IONv2d68yUNRAyqUjcEbbnqagwa5sR4Btb174DT5O8UqmX1ZqzUx9WaSY1Yicp41RWYSqrKrhlJ327d9xiW42y2pfJKj3etirqdVZi0iiSQqr6yRMkmglAD+R+TjW5aZy0mZ5rlzqj0wqKlwjLe15SpQC+nQRvpt3J9cZ+c2Yfc7LRT0cUUMdSXRwi6bA6L6dJABYEg3BuMAhuGIGetplVFdmnjARmKhiWFgzDdQT5jfHSmb1zpVUnvmZR0rkralpwT1SxsQ5e5ZSRpDaF/K8zZeZMnzJqeohnS2uGRZF1C4upDC48xcY68zWihAWrMETVEaqEkZAWUE2srfEB427HzOApPHEY/lJk5sLkSAm25A1WufO1z9pxh4w48q4OIqOkjdRA7Qh00g6uqxQknvcDcWIAIGx89jjn8Y8m+iT9hxVuYf420H6dL/EOAteYZZC3FtOz2DChMqi4GuUNIg2PxER3ItuNAPkcQ1Vx/XpxOKXcwGRYhBZbdNlU9S9rk2++bnYXXzxF85s6kpM+oqiIgPHToRe9jeSYENYgkEEgi/Y4bgmUwwVhij67JCuvTuFlaPUqn4gPETa/f1wCG9oL8L/ANhH+18Wb2aZBauW41XhNr72HVubem4+3FZ9oL8L/wBhH+18U/g7imegqkmgazfCVa+llO1nAI1Dz+RAPlgCv4YqlzBqR0dqkyabC5Lkm+sE2JBHi1Hy3NsMnN+B5qDMspNRXvVNJWoEVw/hAePUQWdgNygt5/Vh3ZUwmihnZE6jxIdQXcalDEKTcgXJ2vjnOfieet4lpjM1xFXJGiDZVVZgPCPU2uT3J+qwMTmTx5V0ucUFNC6rE4jZ10g69cjxkMTvYKNgLb772Fs/HSD+UmTmwuRICbbkC9gT52uftOKvzi/GHLv0IP8AESYtXHf4x5N/af54CNzv8c6P+p/0p8bPCdCj8VZnIwu0SLo7baljBIuLg2FrjyJHnjWzv8c6P+p/0p8VjNM/lpOLpGiI++TxwuGFwUkEQI9R5EEeYHlcELJwrzBrpeJJqWQkwapY+lpA0LHqKsDsb7bk3uG87Lb3LPx1qv6kfwIMM+sgjhkWZIoxLK6RvJpAYqSdiwsTvvvhYZZ+OtV/Uj+BDgK9zB5gTVmatl2oe5+8RwPGEALlJV1EsRrB1gjwkCyj1N2fxzmsVMadGzH7nhQSqJErhwLLY3UgKAfht5j0FucOOXIzauINiKyexH9a+OiOWmbnNcvjmrY4ZZIpCFYxjuqr47G4DHUblbD0AwFa5hzwT5rks8WzmrRSWikjZ01xMpUugDqu/nt1F9dtzmJzAqqPOKGmhZRDIIzIpQEtrlaMgsQSoAUW027nvtaocWcSS1PE9HFJYJS1kccYW/brLdjcnxGwBIt2GNvnH+MOXfoQf4iTAa/tJU6irpXA8TQspPqFa427D4j9uDGX2lf94o/6uT95ce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data:image/jpeg;base64,/9j/4AAQSkZJRgABAQAAAQABAAD/2wCEAAkGBhQSEBUUEhIWFRQWGBsaFxYYGRwdHhwcHBsXGxgYGh8cGyYeGhwjHB4fKy8gJCkpLCwsIB4xNTAqNSYrLCkBCQoKDAwOFw8PFCkYFBgpKSkpKSkpKSkpKSkpKSkpKSkpKSkpKSkpKSkpKSkpKSkpKSkpKSkpKSkpKSkpKSkpKf/AABEIAKwBJQMBIgACEQEDEQH/xAAcAAACAwEBAQEAAAAAAAAAAAAABwQFBgMCCAH/xABPEAACAQMDAgQDAwgGBgYKAwABAgMABBEFEiEGMQcTQVEiYXEUMoEjM0JScpGhsQgVNXOysxZiksHD0TQ2dIKiwiQmRFVjg9Lh4/AXQ1P/xAAWAQEBAQAAAAAAAAAAAAAAAAAAAQL/xAAVEQEBAAAAAAAAAAAAAAAAAAAAEf/aAAwDAQACEQMRAD8AVpuH/Xb/AGj/AM62vWfiOt7ZW9ukTxtCVJcuDuxGU9Bnuc1h6sNOni3IrW5lJIDYc5OTjEYAwGPpndz6HtRpqJvEdW0Uaf5T+YNv5XeMcSiTtjPbjvXXo7xMWysJrZ4XkaVnIcOBjciqO4zxjNW1x4M3M4Qxww2iBefMmeWRicHMhCBQR7KABz370tLq0CvII281EJ/KAEAjO0Nz2BPbPuKI5pcPx8bf7R/519NTar5erW0JPE1rJgf6yNGw/wDDu/dXzEvend4k6p9n1bSpc4C53fss0at/AmgYHVmufY7Ke427jGhIB7FjgKD8txGaxXhFEbxJL+6lae48xkTcfhiAAJ2L91Cc9wO2Pnmm8XfEtGWbT4U3chZZSeAQQxRB6nIALH54B71K/o/2sqw3UjZELMgTPYsofeR+BUE/L5UDbrJdX9fLauttbr9ovZCFSEHhSezSEfdHrjvjngc1kfETxkEe63sGDP2e4HIX3Efozf63YemfS28J+gzbIbu6BN1MM/FyyK3Jznne3cnv2HvRGx6f0p4Yvy0hlnc7pZPQt7IP0UXsFHpz3Jq0oooCiiigKKKKAooooCiiigKKKKAooooCiiigKKKKAooooCiiigKKKKAooqvg6htnk8pLmFpP1FkUt+4HNBYUUUUHyHpVoJbiKNm2LJIiFv1QzBS34A5r6Dj0K1stRsYIbeKNXSY7yil2eMR7RvYFs4Zm4POPlSM6R1a3t7jfdWwuI9rLsOOCcYcA8MRzwcd/lWk6K0U6tJIr3twlzEN8TM25SPuggZzGV4ztPY/Lkp56ldRzRzW8c0fnNG6hQ67gSpAJAORg1886lqdvDpYskjkS788NdF1ABKCQbAdxOFYrgED1PrVm3hJdQvH5s1vbnzGzK0yjAGzYyDhi2d3HB4HamX4my29tp7ziKF7iTascjRRuWJxlySpB+AE57dvlQfO696anj5+es/7p/wDElKpPSmr4+/nrP+6f/ElAtI5POuA0z4EkgMkh9NzZd/wyTW0618TDNGLSxUwWaDYMcNIo45/VT/V7n174rE2Vi0pKpy4BYL6sACWC+5ABOPUA49q6aOkJnT7SzLDnLlBliBztX5ntn0zmimL4OeH3nuL24X8jGfySn9Nx+kfdVP72+nL1r5z618TWuUS2s1a2tIwAFBwzAcANtPCgfo5PuSa69OdEa0UVrdpYY5ADkz7Bg+pXdkcfLNEPy21SOSWSNG3NFtEmP0SwJC598c49Mj3rtc24kRkbO1hg4JBx9QQR+Bqi6F6RGn2vlF/Mldi8snPxOcZxnnAAA55Pf1rRUQoND07f1Dc2rTXDQRozrGZ5cZxFgH48kDeeM+1N5VwAB6UrOnP+td7/AHJ/lb01KDA+LOl4tTcRyzRS+ZEu6OWRQQzrGQVDbexz27itlpWlJbxhIy5HqXdnYnAGSXJPp9KzXiv/AGaf763/AM6Oqrxne4itVmhupY18xEaJCFDbt3xFgA+e3GccdqBjUVjuoOkpJraR5b2cTBCyGJzFGhAJACKcsPcuWJ9xXrw+1SW+0eJ5JWWVlZDKu3dlWKh/iBG7A9R3oLTp/pVLSS4kSWVzcSeYwkbcFPJwvAwOfXJwAPSrult4cRSNdapBPcTTbJFjDs7BsflBkFSNh/ZxXLpxHt9cmtLmeeRWQS2heaQjHJZSN2HOMj4s/cz60DOorE6tov2jVUSO4uURIzLcqk8gU7jthQAN8BO1yduOB881BtOojeXNzviuZLWBzDEkGdrMv5ySRlZWY5xhc4A57nNAxKKX/SbXcOoSReVdGwkXMbT8tC4GSuWYsUPOM5/R+ZNNBDenXLi0F9MwNvnzWIBjVihJjRQE3/og443E+mCDZopd63Y3ml6VdMl5NcvldjOMtFGSocgknJAJO70444qf0rbQTyQ3djdSNGFZZ43mkfJK/CWV2O2QN9AQcjPFBdal0rHNeQXTSyq8AIVFfCNnP3hj+RGeAc1PvtVjhaJXbDTP5cY922s37sKeawHVMc0Ouaf/AOlzPHPI58okBF27cABAAw+L9LJ4HJqN4h6SZNa05TcTKJS4Gxgvl7V7xYX4SfUnJP0xQNSis7b9GKlvJEbu7cudwkaZt6EDA2lcceuDkE96zfhTdOJbu2upZXu4JMEvK7AxnG1lUnA5Gc4zhl55oGNRWL0TR/M1G4lWe48iFljSMzSFDKBulPLZKruUbe2Q3sANXqN8sMMkr/djRnb6KCT/AAFBJorB9H2smp2/2y8kk2zFvKgjkeNI0DFR+bZS7kg5Yk/LFRI9Vn0zVYbSSZ57O7/MmQ7njfONu88sM47+jD2OQtuqtT8zULTTskJMHknxkFo0B2x5HIDMPi9wMepqwuOgLF5IpPssaPCwZDGoTlewOzAYfI1huounS/UNtG13c5kgdvMDqrpjzPgQqgCrx2x6mmhpdh5MKR+ZJJtGN8h3OeScscDJoJVFFFB8c1O0fUjbyiRXlRhkAxOEbBGCNxDY4+RpjN4laVc83ulAOe7RhGJP1+Bj+NH+lfT8fKaa7t6BkGPod0p/kaKxtv1NcM5FpFskPeRA0s5+srbnX/ubasB0jrM/xNFdtn//AEcjP4O4q+uvG9o12WNjDbr8+f3KgVR/Gs7c+LOpuc/aivyREA/w0FTqXSN5b8z2sqKO7FCV/wBoZH8aYnjjYyTXFkkUbyMYn+FFLH7yegFZ/SfGjUImHmOk6+qyIB/4kwf5/SmD4q+IVxp5gS3WMGVGYuwLFcFRhRkD19c/SgWGl+H2qJJHNHZyq0bK6k7QQVIYcFgfT2r98SOkntb6YpA4t3IdGCHaNwDMuQMDa2R9MV4k8VdTJz9sYfILGB+7ZVrpnjffx/nfKnX2dNp/emP4g0EPoe00guj3tzKGUg+W0eIyQexZC5K/Xbn1p9WnV1lIPyd3A30lT/nSlPiVpVzzeaUA57sioxJ+uUb99eH6q6eTlNNd29AyjH0+KU/yNA7ra9jkz5bq+O+1gcfXBrtWK8MurYr2OYQWiW0cTKFVcc7gSSQqgDt6Zra0Qr+tNMuLDVV1W3iaaJlC3Ea/eAwFJwOcFQpz6MvPer+18XNMdNxulQ+qurBh8sY5P0JrY1GfTYi24xIW/WKjP78ZoMPd6idZmhjt43FjFKss07qVEpQ5SKMNgsCcEkj2/GN44agn2JIN2ZTLG+wAk7RvyxA7D0+tMkCjFBQaz1LbrYSTechRo3VCDnc204QAclvl3rO+EWqQxaRGjyorR72kViAVBc8sD2HI5+dMHFGKBYeG2twnU9S+MDz5g0O4EbwC4+HI5+ntzVj4s6cyRwahCPytlIHPzjJAcH5D+Rb3Nb7FBFBQ9G2zeS1xKu2a6bznB7qpAEUf/cjCj67j6msRo+ujRb66t7wMltPK00E+0lcvyVOBn2HHII7YOaa1eJIgwwwBHsRmgp9I6qju2zbK0kIBLTkMiZ9FTcoMh98cAeueKw1hr8A6lnlMqiJrYIJD9wsPLJXd2zwf3GmmBijFBVa7r8dvbidsNEWjDMDwEkZV38A5A3Zx6isE+kQRa1aS6XIv5bcbmKJg0YixnedpwgJPA9WAx600mUHuM15igVc7VC5OTgAZPucUCv6716D+udNYSArA8nnMMkJuKAbiOBypz7etdvEi+WG+0u+bJto3cPIvIG8DaePlk/PBxTMxX48YIwQCD6GgrdC6hju1Z4NzRKQFlxhXOMkpnkgds4xnOM4rEeIcUlhf2+p28Zct+QmjH6e4Yiz9TgfVUplAYGBwKxcfUEep3qQwbmgtX8ydypCmRciGMZ74fLE9vgHeg0XTelG2tY4mO5wC0jfrSOS8jfi5JrvrOnC4tpoCcCWN4yfbcpXP8amUUC28N9eFjEdP1Ai3mhZvKaQ7UkQktlGPwnBzxntj546aov8AWmq2jW/x21kxkknH3GfKlY427OQVGSMgc0wpYVYYZQw9iM/zr0qgDAGBQK/Wdeg/0ktZPNXy44HR5P0Vc+bhS3YHt+8UzLW6SRA8bB0PZlOQfTg10xX7QFFFFB8c0xvDPwtF8v2m5YrbgkKqnBkI+8c/ooDxkck57YzS5A9q+rOjdENpYQQMcsifEe3JJZh+BJFFJ7qPw1WSeSSzS4EJ2+Wq2rbRgANgtIHcHBIIUkk+velzd2zRyMjAhlJBDKVP4qwyPoa+gOuPEX7Je28G+NI/MVp2yXfZ3I2Kp2g+5O4+gxzXHxH0m11LS3vICjvEhdJV7lV+/G3r2zweQR6c0CBXvTU8ffz1n/dP/iSlWvemp4+/nrP+6f8AxJQL3pzQJLy4WKJGc922gEhR3PJCj0HJAyRTI6r8PLJLOcWwKT2zje8jseHXzPLOxWDEA4GQuOCWx3XmjaVdt5YgWVVuHESuNyqzZwAWHHBz3+ftX0lbdKRQ2RtYAYwV++jMjF8D8ozqdxYkDJ9Rx24oPlSmjq+gS22mxGwi3rLPL5kgjSQyRsc23JBITy+D2w2c1WzeCGpL2WFvmJe/+0or1pHUTWOmX9jdFllY+XHAc7lLLiRicbQhBB788475oNX/AEfR+Su/7yP/AAtTYmYhSVG5gDhc4yfQZ9M+9Kf+j3+Zu/7yP/C1NuiF51V4mXOn7DcacAr5CstwGGRgkcRcH61d6ZrV/PDHMltbBJEV1BuH3YYAgH8hjODWX8f/APoMH9//AMOStt0X/Ztp/wBni/wLQUF94mmzmWPUbOS3D/dlVhLGfc5ADceowSPatXeXz+SJLZFnLYKjzAqlSM7g2GGPwrB+PFxGNPRGI8xplMY9eA28/TBwfqK0HhfZSRaTbJMCH2scHuFZ2ZAfbCkcUGe//le4+3CxNgsc5cJ8c+VBI3AkrFyCOQR71pbrV9RiXcbCKYDusNwd34B4lBPyzS717/rdD+1D/lGnSKDM9K+IdtfO0Sb4p1zuhlG1xjhsc4OD3xyPUCtPSH68XyOpYng4dnt2IH6zEIR89y9/fcafFBlOs+tJdPUyNZtLACo81ZFGC3HxKVyBnjP0rj0f11NqAEkdiyQbipkaVfTvtXblsfhXjxi/sa4+sP8AnxVw8Fv7Hi/bl/zGoJ+v9eCK6WztoTc3bDJQMFVBjOZGIOOMHGO2O2Rn1cavqUS73soZlAyyQTN5g98B4wGPyB5paRa3/VXUdw90D5crPlsZwkhDI49wMAED2PtinfaXaSoskbq6MMqynII9wRQZvQ+vEurG4u0iZBB5oKORn8mgfnHbOe3NVul+IF7NCkqaNMyuoIYTRgH5gPhsH0yK0F10nG0V5GhMf2zJkIwQGZAjMBxyQOfc5q5hiCqFUYCgAD2A4AoF3rni1LZ7ftWmSxb87czRnO3Gfu57ZFWi9Z35GRos+D/8eH/6qx39Ib/2P6Tf8Km/afm0/ZH8hRWV6e62mnvmtZ7JrUrD5g3uGLfEq8bRtI57gntVtrvUNrp8e+ZljDk4VR8Tt67VHLH5/TJo1q2jjkF87bRbQzBuPvI2xjz8inH1NLfwyhfVNRn1G6G7yiFhQ/dRjkgAf6i4/Fs96I3MOu3843Q2CxIeVN1Lscj5pGjFPoTn6VC1Lq6/tAXudOEkI+9JbS7yo9SUZQcfPitrRQUvTHWNtfxl7aTcR95Dw6/tL7fMZHzrx1Lrk9srSR2hnjRNzFZVVhjO7ClecAZ4P4UqfEnSX0jUYr2y/JrKSdo+6HGC6EfqOOcftdsCmuNXW60wzpwstuzAe2UOR+B4oM30t4oS6gzi2sGPlgF2aZVA3Z2j7vJOD29q3NlK7RgyII3PdA27HPuAM8fKlL/R5+5efWH+UtOGgKKKKD46jfBB9iD+6nZ1Z4jiS3S4sb0owEYeDZ90tIud7EYHYrj1GSKSVS5NWlaFIDIxhRiyxk/CGPc49fXv7n3NFTbm3uL69mMcUkkskjuVUEkZY9/YDgZOB2rT3msHTdKk04uDczuWnAOVgQhQUJHBkIXkDOAT64zB6Q8RHsLe7RF/LT4ZJsA7W7HcD94YJI78+mDxZ3nidaud/wDVcDylC3mOASs7Fi78htybsEL8PqOKDD6ppUltMYpVw64PuCGAZWB9QQQaZPj7+ds/7p/5pS31XV5bqdpp33yORuPA7YAAA4AAHamR4+/nrP8Aun/xJQUmjaxFHNPNHEZhbJbtFGJXiTy4igZmAGXdZCrYPBJc4ra6H48wMX+1RPHlvyYjUOAu0cMcglt2T29R7UlrK9eGRZImKOpyrDuD/wDvpXJ2ySffJ44/d6Cg+lOlfFG1v7gwRCRW27lMgUb8feC4YnIHPPpn2pK+KOsLc6pOyLgIRF2wSY/hZj+OcfICuFlaqJFgslaW6yM3O7Cx4IJaLafhVfWVz2zwAeY/WurJc30skYXaSBuUY8wqMNKR2Bcgnj0IoGf/AEe/zN3/AHkf+FqbdKT+j3+Zu/7yP/C1NuiFf4//APQYP+0f8OSrvpPpVXsLVvtN2u6CM4W4cAZRTgAHAHyqk8fz/wCgwf3/APw5K2nQ0obTLMg5H2eL+CAH+NAuuuuhpbFv6yt5muPKwXS6xMVGR8Slu4B+hXuDW86C60TUrXzQuyRDtlTOcNjIIPqpHI/EelHiNqiQaXcs5HxRtGoP6TOCqge55z9AT6Vj/AHS3S2nmYEJK6hPnsBDMPlk4/A0VS9VXGzquNwjPtMR2oAWP5M8AEgE/jW66j8STaQGU6fd4BwC6oqgntuYOxA/CsVrx/8AW6H9qH/KpzTQK6lXUMrDDKRkEHuCD3FArfDPSIb+5fU551mud2fJAIEJxhcgnLYUYU9vqezWpG9X9IXGi3IvtPJ8jPxLydmTzG4/SiPofTj1waaHRXWsOowb4/hkXAliJ5Q/71Po3r9QRQVvjF/Y1x9Yf8+KuPgr/Y8X7cv+Y1dvGL+xrj6w/wCfFXDwW/seL9uX/MaiLrrDoe31GLbMCHXPlyr95f8Amvup/geaUM1rqfT0u5G8y2Zu/Jib9od4nPv/ABbtTn6e6iW689cBZIJnidc5xtY7W+jLg/v9qsry0SWNo5FDo4IZWGQQe4NBS9F9ZQ6lb+bFlWU4kjPdG/3g+h9fqCK0FJnwdsfK1a/SElreMOmfQkSgRZ9ztD8/X3pzUCb/AKQ3/sf0m/4VN+0/Np+yP5Ck/wD0hj/0P6Tf8Km/afm0/ZH8hQZfxYYjR7rb+qgP0MiA/wAKoPAOQHT5gPvC4Yn8Y4sH+H8KYOsaYlzbywSfclRkP4jGR8x3pJ9Cam+ianJa3vwRy4Uv+jkE+XKD+ockE+meexop8UV+KwIyDkHsa/aIWnj0g/q6MnuLhcfikman9AoR06mfWGYj6EykfwrP+JTvquoQ6da8iEl55ByqE8c/srnj1ZgO4NMa7sEgsHijGEjgZVHyVCBRS0/o8fcvPrD/AClpw0nv6PP3Lz6w/wApacNEFFZ656lkeeSG0gWfydoldpNiq7ZPlg7G3MAAW9ty/PBQLK+/o/TA/kbuNh/royn+BYVATwFvs8y24Hvuc/w2U/aKLSg0n+j8owbm7Le6xKF/8TZ/lWrtvB/TEXBtt/zeSQn+DAVtKKIX2qeCNhIPyQkgb0KOWH4h8/zFWvVfhzBqMsLzvIFiQqFQgbslTknBPp6Y+tayigx0XhFpgGPsoPzLyZ/x1Uat4FWUgJheWBvTB3r+5uf3MKZFFAi7rwEu1J8m6iYHjnehI9jgMMfKuMHgHen789uv0Lt/5RT6ootZHw76C/qyOVTN5plZWPwbQNoIwPiOe/yrUXkTNGyo/luRhXwG2n3weD9DXaiiMD1J4XyX5X7TqErhM7VEcagZ7nA7n5mumieHM9pH5dvqtwkfohjiYDPJwGBx+Fbqigw0/hVHcSLJfXlzd7eyOVRP9lFGM/IitTdaawhWK2kFvtwFKorAKP0Qp4AqwooFtc+DfmXP2ptQnM+8P5mxMhhjaR6DGBgduK3Ok2U0YImuDOTjBMapj3+73zVhRQeZIwwKsAVIwQRkEHuCPUVh5PCO3Sfz7Oeezk/+EwK89xtYH4f9XOPlW6ooMVr/AEBPew+TcalK0eQSoiiXJHbdgc49u1dOkugpNPASK+kaHduaJo0wc98HuuflWxooMZP4cYvJry2vJoJ5WycBGjxgAqyEfGMjPJHeul503qM6mOTUlSM8MYINrkeoDGQ7Mj1Fa+igqOmel4LCHybdcDOWYnLMf1mPqf4D0qffwu8bLHJ5TnGH2hscjPDcHjj8akUUC96j8J2vpFe51CVyo2qBHGoAPfAHv6n6e1aPQun7i38tWvnmiQbdjxRgkAYGWHxccc/Kr+igKqeoulra+j2XMQcD7rdmU+6sOR/I+tW1FBiNN6Fu7MbLPUmEI+7DcRCUL8lYMpA+Q4qwk0C+mG2fUAiH7wtoRGxH947uV/7oB9iK09FBWaD05BZx+XbxhAeWPdmP6zMeWP1qL1DoM9yHRLx4YnTayrGhPOQxDNyMg4q9ooFvpHg81ru+zancxb8btioM4zjP0yf3mrF/D+6IIOs3mD+wP4jkVt6KCo6V6ajsbZYIyWwSzO33nZjlmb5/7gKKt6KAooooCiiigKKKKAooooCiiigKKKKAooooCiiigKKKKAooooCiiigKKKKAooooCiiigKKKKAooooCiiigKKKKAooooCiqvqXqGOxtXuJQSqY+FcZJJAAGSBnJ96g9F9bw6lE7wq6eW21lfbnkZB+FiMHn9xoNFRRRQFFFFAUUUUBRWY626+i0wRGaOSTzd2PL28bcZzuYe9aegKKKKAooooCiiigKKznSnW8d+9wkcUsZt2CsZAoDZMg+HDH9Q98dxUnpzq+2vvM+zOX8sgPlWXBO7HcDPY0F1RRRQFFFZDQPEqG7hupUhmUWqlnDbMthXbCYc8/Ce+PSg19FUvSXVKahb+fHHJGu5l2yAA5XHPwkjHNXVAUUUUBRWb1/rmK0u7e1eORnuCArLt2jLBfiywPc+gNaSgKKwHUPjFbW87QRRS3MiEh/LA2gjuMnkkHvgY+dWXRviVbaizRxh45lGTHIBkgcEqQSDg9x3+VBraKpYesLZr1rMSH7QoJKbWxwA3fGOxFXVAUUUUBRWbTrmI6odO8uTzQu7f8OzGwP+tu7H2rSUBRRRQKLxq1Iz3FppyMBvYPIScAbiUQk+gA3n91QujZk03qCW1Rwbe4AEZDAjtvi5B7g7l+p+dSNO8PJtR1O6uNSglihbPljcATyFjHwk8BF5+ZFc+tfCQ2wgm0qOR5Fkyy7wSMYZHG4jgEYP1FFXcfU11b9RG1nmZracEwqwXC7huTBCgnDKy8k96iaD11cS3epXTSs1jaK+yIBQGbsgzt3chSe/6Qrt4n9NXV3FZ3dtC4uo8bkBAddwDd84+Bxjv61P6I6CKaLJbTqY5bkOZM4JUt8KdjztAU4z3zQZ7QotY1O3e8TUPI+JvKhVcKdvp24GeMtuPHNTNI8Rbi50O8lLbLu2XBkUDnONr4IKg8MCMY4z61D0G41fS7d7NdOM+GbypkOVG7147jPIztPODUvSPDu4ttDvI2TfdXIz5akHGMbVznBb7xPOOcelBUx3Gr3GlHUP6wKLGrERqAGdUYh3YgYzkHAxjA+dMXw16hkvdOilmOZMsjtjG4qxG7A4BIxn55qm0rQLhem2tmhYXBhmXyuM5Z3KjvjkEetT/CfR5rbTViuIzHIJJCVbGcE8HgkUGR/pC/ctPrL/ACSm+KWfjX01c3a2wtoGl2GTdt28ZCYzkj2NRz1f1B/7rj/d/wDnoJPW/U95LqcWmWMnksyhpJcZIyCxx3wAo9OSSBkVBGuX+kajbwXd19rt7kgBmGCpLBCQe4Ksy5GSCD6Gu3VXTt9Hf2+q2sIlk8tBPADyG2bWAGeQQccZIIB5qOdGv9X1G3nurU2ltbEEK55Yhg5A9SWZV9AAB6+ofmtdQajJr0tja3XlowAG5VIQeUrsw+HJbvjJ7munSus39rrf9X3VyblHUkMw/wBQurDjI7EEZIqbb9NXI6ne6MDfZypAl+Hb+ZVffP3uO1dbrp24PU0d0IW+ziPBl4wD5Ugx3z3I9KCni1fUNW1K5itbs2lvbkgFR3wxUE+pLEE8nAFSOieotQOty2d5ceYI0YFQqhSV2bXGFB5Bz39TUG20y7stVum0pra6WUsZITKu6P4ySrrvDKUckZ9jg81z8Po5/wDSO4NwyvMI3MpT7oJ8r4R8lyF/CgsuhdYvr8alF9sZHjkjEMmxD5Y8yfcAAozlVA5zVL4H6fO08zx3JSKN082LaD5uRLt5PK4PtWp8J+nLi2n1BriFoxLIpjLY+IB7gkjBPow7+9VHhppOoafeyQyWRMM0g3z7htUIJMMuO4OfXFBc+EvUlzdSXouJmkEcgCZCjaMycDao9h3qB0R1vcG41NrmZpIrVXdVIUYCPJwMKD2XHOarNAstT0q8ukhsDcpO+VcHC/eYo27sOG5Bx2/fN8POibpZNRS9hMa3MZQvwVYsz7iuDnHORnFBw6VbWNTR7xL8QAORHDtBQlcHaRj7vOMnJPNQPCm5eKy1d1OyRIywPHwsqTH1yOCKndKnV9LSSzTT/tALkxShsIC2BuJ7bTjODtI5rp0F0jeQ2WqpPA6yTRMI8lfyjFJhxg+pI7470Hmz6yvD05LdG4b7Qs+0SbUyF3oMY27exPpUPULjVzpaakdQKqFQ+UqgfCWCB242sxOCQRjB/Cpdn0hdjpuW2Nu4nafcI8rkrvQ5+9jsD61odS0C4bppbZYWNx5MS+VxnKuhI744APrQfl31NfT6JBcWvlrPIB5sjsiKgG5WYeYduSwGPbJrC691Zc2HlSQ60LyQ8ywgKyrgZIJBIIJyONp9RVp1D0TeyaHYxJCxeBnMsGRu5LbTgHDY+Rz8VV/VnT95e20aW2ifZUjJyBsDsSpA77WKjnk55IoLzxHfdrOkn3KH98q03KWXWfTlzNqWmSxQO0cQTzG+H4MOpO7Leg9s0zHXIIPrRCQj0rU9EvJ5YLUXMMpJ3BS2V3Fh9070YZweCD8+Ksujeo7C91IyG2e11Bg207yULbCrDHADbc8MvOPeuGm2eraNPKsVu19buRtO5mOBnaeCWVsHkYwak9O9MXt9q66heW4tUjwQnZmKghRjufmzY4GAPYrO6fot2eoJIRfEXIU7rny1yw2ISNvYcYH4VtU6luf9Jjaec32fZnysLjPkBs527vvc96qtd0fULTXZL22szco44wRjlFVgecggj25rp1do19ba2uo2tqbhGUAqvODs8tlOORxghsEUFpqHUtyvUsNqJmFuyAtFhcE+XIc527u4Hr6VUNrN/q2qXEFpdm1t7YkZUckhimT6sWYNxkAAe/c0rRNRm16C+ubQxIQc4YERr5ciKrc53Z74H6VDaRf6TqlxPa2jXVvckkqp5BLF8HGSpVi2DjBB/cFf0zb3C9TMl1IGnETKZVAG4eUuxwMYB24z881d9A9bXEc1/b6jMZHtg0gYhQdseQ+NoGQRtI+vzqP0tomoPr3227tTEskbZIKlUygVEPOcgAZ475qj8atOMeoJLA3xXURjdFPJIIQgj2YFR9VNBsfCjUry9gmuLq4cq0m2JQEAAGS+MJkjLAc5+7RWw6W0QWdnDbj/APrQAn3Y8ufxYmiiLWiq/Vtft7UA3E8cQPbewGfpnk160rW4LlC9vMkqjuUYHH1x2/GgnUUouqPEm4k1L7LY3VvBCq8zvtKk7dxyxBAHoAPXPPs2bfOxdxBbAyR2JxyR8qDpRSUsuptYvNQuba0uY18ppCBIqgBFk2gAiNiTyKtNF641G01OOy1MRuJtoV0AGNxIRgVADKWBBBAP7uQa9FVmrdT2tqQLi4iiJ5AdgCR7474+dddK1yC5UtbzRyqO5RgcfXHagnUVVS9V2io7tdQhYztc71+EnOFPPB4PHyNSLjWoI4RO8yLCwBEjMApBGVwT3yO1BNoqt0jqS2us/Z7iOXb3CMCR9R3xXq56hto5GjkuIkdRuZWdQQMZyQTwMc0FhRVXpPU9rdErb3EUrLyQjAkD3x3x86x994ohNYjtRJb/AGQr+UmJOVbbKSu7fsHxKowR60Fjr3hXbXNwbhZJreZvvtC+3cfUnIOCfXGM1ZdJ9C22nh/JDNI/35ZDudvXGewGeePxzVjf6/bwRrLNPHHG2CrswAbIyNvvx7V40jqW2us/Z7iKUjuEYEj5kd8fOgs6KKo7/rexhkMct5CjjgqXGQfY+xoLyioo1WHyfO81PJxnzNw24992cYquuutrGNVZ7yBQ+dp8xecEgkYPbII/Cgu6K529yroHRgyMMhlIII9wRwRWa1nrq18i5W3vIWuI4ZWRVdSdyozDA7NgjtzQamisb4UdQT3lh5tw++TzXXOAOBtwMAAetSPETrcaba+YFDyudsSntnGSzY52qPbvkDjOQGqopOxJ1HJD9rWZQCN6wYQMVxkYTyyO3oWz+PFaPo/xDe+0y5kICXNvG27b2J2MyOAc4zg8H1BoN/RS38OvEVXsDLqV3GrmZlUuVTICxngDGeSea2eo6j5llLLbTx8xOY5iw2AgHDE4IwD34PY0FrRS6utfu4dBmuGuoZblDxNCVdMGWNcfcAJAJB4rRdB6y8+mQXFw4LsjM7nCjhnGTjAAwKDR0ViOrfEGAWFy1leRNPGoK7WViPjUE4PfjNSuiOqd+lQXN7Ois+8NI5VBkSyKo9B2AoNbRVbH1HbNMsK3EbSuu5YwwLFcbs4Hpt5+lctU6ts7Z9k91FG/6rOAflkdxQW9Y3T/AAnsYbv7UFkaTeZAGYFQ5JO7AUdieM5rVrfxmLzRIpi2lvMDDbtHJbPbHzqruOtrGNVd7yAK2Qp8xecd8YPpQXdFcbS7SVFeN1dGGVZSCCPkRX7QJzSNOj1HqO8W9HmLCHEcbHjCMiKMewBJx7nNdLWxSw6pjhtPhimT8pGM4AaORiv0BUMPbPtUjxj0JLdl1C3eSG5Y7WaNtoOBjdwMhsccEZ9al+DnT0bodQlaSW5fILyNuxnGSOM5PbJJ44orPxdM2p6ne2NvGbfaT5WPhz5IbOP2uaeCrgYHalxDpC/6StNlt208cY/Mge2f40yKI+eunlvjrF7/AFcUEu6Xdv242eb6bgec4raaB4d302oJfapMjNFgoic8rnYOFCqoJzxkk178PtGSLV7yRWYlhJkHGOZQeMAGmdRSZv3tZNZuDBYz6jcDcJBI6CFCML8IK5wuNoyffAPevHhHEya1eo0awkI+YkOVQ+anwAjg7c4qu6+gbT9XJs5pYTc/FJtYfpnLAcds885wa03h/wBPLa6tNskkctGdxkIJJPluSSFBJ3UGc8PejYb/AFC9+0gvHFIxEYYqCzSSAE7SDwAf3138R0ZtXtLNYDNDDEgitt+0Pw+fiJ9lA98KR61rPDDSVhur5lLEu+TnH68h4wB7128Wumopbb7Vl0ntxmORDg98gHjsDyMYI96DHRdP3kep2txb6aLIKyq6LNGQ6lsPgFh3U4IHyPeumvaPFddWCGdd0bKpZe2dsBYA49MgZo8ItLF9cm7vJJZ5YMeX5j7gD6HnnI7jnGecZxWjk0hf9Jlmy27b24x+YZfbPb50Gej0qOz6qhjtl8uNlzsHb4on3AewJGcV51fpq2/0ogt/Ij8mRNzx4+FmMdwxYj33AH8BWj1LSFPUkM25twVeOMfm3Htn196qfGXRFW4hu0kkSYrtyrYxtzgjjIPxHsaDv4m9ISy3Vq9qsEogjVRZuyjhSSMIWG5SuAQCD8I/Cs6VvLddai8+xlsLojaqRsPKYkMPiQpnDDPKsRkD5mrLxE0FPsFrfK8i3UMUSrKrYJ+EEFjjOQSTkY7moHhNYfb7s3t3LJNNCMJuYYHcA4x6ZOBnGSTigb2pTKkMjOxRFRizjuoAJLD5gUjNJtoXs7r7DpUlxGQ+bu6kjyuEySoCjkfewCTk8mnrfWayxPE4ykilGHyYEH+Br580OzcXsumrdXCWpZwyq4BbAOc/DjkDnAGaC66NbPS+oc8BpMf7ER/nXrpXoq1l6fnuJIg0+yZlk5yvl7tgXngZHI9cnNWfS2jquiX0IZtrEnJxkZVAcfDj0HpV70tpapoEsQLbTHcDJxnnfn0x/CgxmlapKnSc2wkYmMeQeyPIm4fLO4j8asLDoOxbp0zmNTN9neXzs/EHAZgoOeACNu3/AH1ovDvpqF9Iktn3PFJJIGyRnkL2IAwRjI+dLHS9JLXk+nm4uPsqea3liTAJRSw3DG08gZwBQMrwL/sr/wCdJ/5aof6QEJzZSEZjUyq31PlkD8QrVrfCXT1h0/YpJHmufixnnb7AVo9f0CG9gaC4Xcje3BBHZlPoR/8AbsaI7W+qRPAJ1dfJKbw+eNuM5z6YH7qx2ndcQ6jY35ghkjWOFwWcKAxZJMY2k9gM8+4pLXunmO8Nms0vkeZtxv8An3IA25/Cn9ZdLQWelywQghWicsxOWYshyzHGM/hjgcUUt/C/om1utLuZZ4g8u50RiT8AWNWBXB4O4k59e1dvDiUnp3UgTwBNge2YRmtV4XaWsOmTIpYgySHJxnmNB6AVV9D6KkejX0YZiHEmScZ5iA4wMUFJpn/VGf8AbP8AnxVz1+9dOlLNUJCyPtfHqoaVtp+RIH7qvbDREHTc0O5tpc88Z/Oxn2x6e1Xui9LQ3GhR2su4x7CQcjcCHZgwOMAg/L5Ggy/VHQdlFoAnjjUSrFE4mBO5y2zIJ9Q248enHtVbqg/9ULf+9/481Z/Q9Na5W5t5bicw2yloo9/wghgASpBHqewFbq/0ND03DDubaJM54z+elP6uPX2oLHofouC1sIr5UMl2bcyhyzd3i3BAuduMEDtS+6IsXuY55W0v+sHdzvlaYKVJAJAB5DHOd30x2p6dLwBLG2QchYIgM/KNRzSU8RNM/qu822M00CT8uiSEAZPYYwcc8A5xQaDorS7q20vVIbhNkYidohvVsExyh1+Fjjsvtzmq7oDoq1n0W5uJog8v5bY5JygRPh2+3xZPzrbdP9KQ22izLHuzPA7yOcFmLRkd8Y4Hbj+Zrl0Hpax6LNGCxU+fycZ5U57DH8KCH4CSltNkBOQs7YHtlIyQPxJP4mirDwe0xYLKRVLEGYn4sfqRj0A9q/K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6" name="AutoShape 12" descr="data:image/jpeg;base64,/9j/4AAQSkZJRgABAQAAAQABAAD/2wCEAAkGBhQSEBUUEhIWFRQWGBsaFxYYGRwdHhwcHBsXGxgYGh8cGyYeGhwjHB4fKy8gJCkpLCwsIB4xNTAqNSYrLCkBCQoKDAwOFw8PFCkYFBgpKSkpKSkpKSkpKSkpKSkpKSkpKSkpKSkpKSkpKSkpKSkpKSkpKSkpKSkpKSkpKSkpKf/AABEIAKwBJQMBIgACEQEDEQH/xAAcAAACAwEBAQEAAAAAAAAAAAAABwQFBgMCCAH/xABPEAACAQMDAgQDAwgGBgYKAwABAgMABBEFEiEGMQcTQVEiYXEUMoEjM0JScpGhsQgVNXOysxZiksHD0TQ2dIKiwiQmRFVjg9Lh4/AXQ1P/xAAWAQEBAQAAAAAAAAAAAAAAAAAAAQL/xAAVEQEBAAAAAAAAAAAAAAAAAAAAEf/aAAwDAQACEQMRAD8AVpuH/Xb/AGj/AM62vWfiOt7ZW9ukTxtCVJcuDuxGU9Bnuc1h6sNOni3IrW5lJIDYc5OTjEYAwGPpndz6HtRpqJvEdW0Uaf5T+YNv5XeMcSiTtjPbjvXXo7xMWysJrZ4XkaVnIcOBjciqO4zxjNW1x4M3M4Qxww2iBefMmeWRicHMhCBQR7KABz370tLq0CvII281EJ/KAEAjO0Nz2BPbPuKI5pcPx8bf7R/519NTar5erW0JPE1rJgf6yNGw/wDDu/dXzEvend4k6p9n1bSpc4C53fss0at/AmgYHVmufY7Ke427jGhIB7FjgKD8txGaxXhFEbxJL+6lae48xkTcfhiAAJ2L91Cc9wO2Pnmm8XfEtGWbT4U3chZZSeAQQxRB6nIALH54B71K/o/2sqw3UjZELMgTPYsofeR+BUE/L5UDbrJdX9fLauttbr9ovZCFSEHhSezSEfdHrjvjngc1kfETxkEe63sGDP2e4HIX3Efozf63YemfS28J+gzbIbu6BN1MM/FyyK3Jznne3cnv2HvRGx6f0p4Yvy0hlnc7pZPQt7IP0UXsFHpz3Jq0oooCiiigKKKKAooooCiiigKKKKAooooCiiigKKKKAooooCiiigKKKKAooqvg6htnk8pLmFpP1FkUt+4HNBYUUUUHyHpVoJbiKNm2LJIiFv1QzBS34A5r6Dj0K1stRsYIbeKNXSY7yil2eMR7RvYFs4Zm4POPlSM6R1a3t7jfdWwuI9rLsOOCcYcA8MRzwcd/lWk6K0U6tJIr3twlzEN8TM25SPuggZzGV4ztPY/Lkp56ldRzRzW8c0fnNG6hQ67gSpAJAORg1886lqdvDpYskjkS788NdF1ABKCQbAdxOFYrgED1PrVm3hJdQvH5s1vbnzGzK0yjAGzYyDhi2d3HB4HamX4my29tp7ziKF7iTascjRRuWJxlySpB+AE57dvlQfO696anj5+es/7p/wDElKpPSmr4+/nrP+6f/ElAtI5POuA0z4EkgMkh9NzZd/wyTW0618TDNGLSxUwWaDYMcNIo45/VT/V7n174rE2Vi0pKpy4BYL6sACWC+5ABOPUA49q6aOkJnT7SzLDnLlBliBztX5ntn0zmimL4OeH3nuL24X8jGfySn9Nx+kfdVP72+nL1r5z618TWuUS2s1a2tIwAFBwzAcANtPCgfo5PuSa69OdEa0UVrdpYY5ADkz7Bg+pXdkcfLNEPy21SOSWSNG3NFtEmP0SwJC598c49Mj3rtc24kRkbO1hg4JBx9QQR+Bqi6F6RGn2vlF/Mldi8snPxOcZxnnAAA55Pf1rRUQoND07f1Dc2rTXDQRozrGZ5cZxFgH48kDeeM+1N5VwAB6UrOnP+td7/AHJ/lb01KDA+LOl4tTcRyzRS+ZEu6OWRQQzrGQVDbexz27itlpWlJbxhIy5HqXdnYnAGSXJPp9KzXiv/AGaf763/AM6Oqrxne4itVmhupY18xEaJCFDbt3xFgA+e3GccdqBjUVjuoOkpJraR5b2cTBCyGJzFGhAJACKcsPcuWJ9xXrw+1SW+0eJ5JWWVlZDKu3dlWKh/iBG7A9R3oLTp/pVLSS4kSWVzcSeYwkbcFPJwvAwOfXJwAPSrult4cRSNdapBPcTTbJFjDs7BsflBkFSNh/ZxXLpxHt9cmtLmeeRWQS2heaQjHJZSN2HOMj4s/cz60DOorE6tov2jVUSO4uURIzLcqk8gU7jthQAN8BO1yduOB881BtOojeXNzviuZLWBzDEkGdrMv5ySRlZWY5xhc4A57nNAxKKX/SbXcOoSReVdGwkXMbT8tC4GSuWYsUPOM5/R+ZNNBDenXLi0F9MwNvnzWIBjVihJjRQE3/og443E+mCDZopd63Y3ml6VdMl5NcvldjOMtFGSocgknJAJO70444qf0rbQTyQ3djdSNGFZZ43mkfJK/CWV2O2QN9AQcjPFBdal0rHNeQXTSyq8AIVFfCNnP3hj+RGeAc1PvtVjhaJXbDTP5cY922s37sKeawHVMc0Ouaf/AOlzPHPI58okBF27cABAAw+L9LJ4HJqN4h6SZNa05TcTKJS4Gxgvl7V7xYX4SfUnJP0xQNSis7b9GKlvJEbu7cudwkaZt6EDA2lcceuDkE96zfhTdOJbu2upZXu4JMEvK7AxnG1lUnA5Gc4zhl55oGNRWL0TR/M1G4lWe48iFljSMzSFDKBulPLZKruUbe2Q3sANXqN8sMMkr/djRnb6KCT/AAFBJorB9H2smp2/2y8kk2zFvKgjkeNI0DFR+bZS7kg5Yk/LFRI9Vn0zVYbSSZ57O7/MmQ7njfONu88sM47+jD2OQtuqtT8zULTTskJMHknxkFo0B2x5HIDMPi9wMepqwuOgLF5IpPssaPCwZDGoTlewOzAYfI1huounS/UNtG13c5kgdvMDqrpjzPgQqgCrx2x6mmhpdh5MKR+ZJJtGN8h3OeScscDJoJVFFFB8c1O0fUjbyiRXlRhkAxOEbBGCNxDY4+RpjN4laVc83ulAOe7RhGJP1+Bj+NH+lfT8fKaa7t6BkGPod0p/kaKxtv1NcM5FpFskPeRA0s5+srbnX/ubasB0jrM/xNFdtn//AEcjP4O4q+uvG9o12WNjDbr8+f3KgVR/Gs7c+LOpuc/aivyREA/w0FTqXSN5b8z2sqKO7FCV/wBoZH8aYnjjYyTXFkkUbyMYn+FFLH7yegFZ/SfGjUImHmOk6+qyIB/4kwf5/SmD4q+IVxp5gS3WMGVGYuwLFcFRhRkD19c/SgWGl+H2qJJHNHZyq0bK6k7QQVIYcFgfT2r98SOkntb6YpA4t3IdGCHaNwDMuQMDa2R9MV4k8VdTJz9sYfILGB+7ZVrpnjffx/nfKnX2dNp/emP4g0EPoe00guj3tzKGUg+W0eIyQexZC5K/Xbn1p9WnV1lIPyd3A30lT/nSlPiVpVzzeaUA57sioxJ+uUb99eH6q6eTlNNd29AyjH0+KU/yNA7ra9jkz5bq+O+1gcfXBrtWK8MurYr2OYQWiW0cTKFVcc7gSSQqgDt6Zra0Qr+tNMuLDVV1W3iaaJlC3Ea/eAwFJwOcFQpz6MvPer+18XNMdNxulQ+qurBh8sY5P0JrY1GfTYi24xIW/WKjP78ZoMPd6idZmhjt43FjFKss07qVEpQ5SKMNgsCcEkj2/GN44agn2JIN2ZTLG+wAk7RvyxA7D0+tMkCjFBQaz1LbrYSTechRo3VCDnc204QAclvl3rO+EWqQxaRGjyorR72kViAVBc8sD2HI5+dMHFGKBYeG2twnU9S+MDz5g0O4EbwC4+HI5+ntzVj4s6cyRwahCPytlIHPzjJAcH5D+Rb3Nb7FBFBQ9G2zeS1xKu2a6bznB7qpAEUf/cjCj67j6msRo+ujRb66t7wMltPK00E+0lcvyVOBn2HHII7YOaa1eJIgwwwBHsRmgp9I6qju2zbK0kIBLTkMiZ9FTcoMh98cAeueKw1hr8A6lnlMqiJrYIJD9wsPLJXd2zwf3GmmBijFBVa7r8dvbidsNEWjDMDwEkZV38A5A3Zx6isE+kQRa1aS6XIv5bcbmKJg0YixnedpwgJPA9WAx600mUHuM15igVc7VC5OTgAZPucUCv6716D+udNYSArA8nnMMkJuKAbiOBypz7etdvEi+WG+0u+bJto3cPIvIG8DaePlk/PBxTMxX48YIwQCD6GgrdC6hju1Z4NzRKQFlxhXOMkpnkgds4xnOM4rEeIcUlhf2+p28Zct+QmjH6e4Yiz9TgfVUplAYGBwKxcfUEep3qQwbmgtX8ydypCmRciGMZ74fLE9vgHeg0XTelG2tY4mO5wC0jfrSOS8jfi5JrvrOnC4tpoCcCWN4yfbcpXP8amUUC28N9eFjEdP1Ai3mhZvKaQ7UkQktlGPwnBzxntj546aov8AWmq2jW/x21kxkknH3GfKlY427OQVGSMgc0wpYVYYZQw9iM/zr0qgDAGBQK/Wdeg/0ktZPNXy44HR5P0Vc+bhS3YHt+8UzLW6SRA8bB0PZlOQfTg10xX7QFFFFB8c0xvDPwtF8v2m5YrbgkKqnBkI+8c/ooDxkck57YzS5A9q+rOjdENpYQQMcsifEe3JJZh+BJFFJ7qPw1WSeSSzS4EJ2+Wq2rbRgANgtIHcHBIIUkk+velzd2zRyMjAhlJBDKVP4qwyPoa+gOuPEX7Je28G+NI/MVp2yXfZ3I2Kp2g+5O4+gxzXHxH0m11LS3vICjvEhdJV7lV+/G3r2zweQR6c0CBXvTU8ffz1n/dP/iSlWvemp4+/nrP+6f8AxJQL3pzQJLy4WKJGc922gEhR3PJCj0HJAyRTI6r8PLJLOcWwKT2zje8jseHXzPLOxWDEA4GQuOCWx3XmjaVdt5YgWVVuHESuNyqzZwAWHHBz3+ftX0lbdKRQ2RtYAYwV++jMjF8D8ozqdxYkDJ9Rx24oPlSmjq+gS22mxGwi3rLPL5kgjSQyRsc23JBITy+D2w2c1WzeCGpL2WFvmJe/+0or1pHUTWOmX9jdFllY+XHAc7lLLiRicbQhBB788475oNX/AEfR+Su/7yP/AAtTYmYhSVG5gDhc4yfQZ9M+9Kf+j3+Zu/7yP/C1NuiF51V4mXOn7DcacAr5CstwGGRgkcRcH61d6ZrV/PDHMltbBJEV1BuH3YYAgH8hjODWX8f/APoMH9//AMOStt0X/Ztp/wBni/wLQUF94mmzmWPUbOS3D/dlVhLGfc5ADceowSPatXeXz+SJLZFnLYKjzAqlSM7g2GGPwrB+PFxGNPRGI8xplMY9eA28/TBwfqK0HhfZSRaTbJMCH2scHuFZ2ZAfbCkcUGe//le4+3CxNgsc5cJ8c+VBI3AkrFyCOQR71pbrV9RiXcbCKYDusNwd34B4lBPyzS717/rdD+1D/lGnSKDM9K+IdtfO0Sb4p1zuhlG1xjhsc4OD3xyPUCtPSH68XyOpYng4dnt2IH6zEIR89y9/fcafFBlOs+tJdPUyNZtLACo81ZFGC3HxKVyBnjP0rj0f11NqAEkdiyQbipkaVfTvtXblsfhXjxi/sa4+sP8AnxVw8Fv7Hi/bl/zGoJ+v9eCK6WztoTc3bDJQMFVBjOZGIOOMHGO2O2Rn1cavqUS73soZlAyyQTN5g98B4wGPyB5paRa3/VXUdw90D5crPlsZwkhDI49wMAED2PtinfaXaSoskbq6MMqynII9wRQZvQ+vEurG4u0iZBB5oKORn8mgfnHbOe3NVul+IF7NCkqaNMyuoIYTRgH5gPhsH0yK0F10nG0V5GhMf2zJkIwQGZAjMBxyQOfc5q5hiCqFUYCgAD2A4AoF3rni1LZ7ftWmSxb87czRnO3Gfu57ZFWi9Z35GRos+D/8eH/6qx39Ib/2P6Tf8Km/afm0/ZH8hRWV6e62mnvmtZ7JrUrD5g3uGLfEq8bRtI57gntVtrvUNrp8e+ZljDk4VR8Tt67VHLH5/TJo1q2jjkF87bRbQzBuPvI2xjz8inH1NLfwyhfVNRn1G6G7yiFhQ/dRjkgAf6i4/Fs96I3MOu3843Q2CxIeVN1Lscj5pGjFPoTn6VC1Lq6/tAXudOEkI+9JbS7yo9SUZQcfPitrRQUvTHWNtfxl7aTcR95Dw6/tL7fMZHzrx1Lrk9srSR2hnjRNzFZVVhjO7ClecAZ4P4UqfEnSX0jUYr2y/JrKSdo+6HGC6EfqOOcftdsCmuNXW60wzpwstuzAe2UOR+B4oM30t4oS6gzi2sGPlgF2aZVA3Z2j7vJOD29q3NlK7RgyII3PdA27HPuAM8fKlL/R5+5efWH+UtOGgKKKKD46jfBB9iD+6nZ1Z4jiS3S4sb0owEYeDZ90tIud7EYHYrj1GSKSVS5NWlaFIDIxhRiyxk/CGPc49fXv7n3NFTbm3uL69mMcUkkskjuVUEkZY9/YDgZOB2rT3msHTdKk04uDczuWnAOVgQhQUJHBkIXkDOAT64zB6Q8RHsLe7RF/LT4ZJsA7W7HcD94YJI78+mDxZ3nidaud/wDVcDylC3mOASs7Fi78htybsEL8PqOKDD6ppUltMYpVw64PuCGAZWB9QQQaZPj7+ds/7p/5pS31XV5bqdpp33yORuPA7YAAA4AAHamR4+/nrP8Aun/xJQUmjaxFHNPNHEZhbJbtFGJXiTy4igZmAGXdZCrYPBJc4ra6H48wMX+1RPHlvyYjUOAu0cMcglt2T29R7UlrK9eGRZImKOpyrDuD/wDvpXJ2ySffJ44/d6Cg+lOlfFG1v7gwRCRW27lMgUb8feC4YnIHPPpn2pK+KOsLc6pOyLgIRF2wSY/hZj+OcfICuFlaqJFgslaW6yM3O7Cx4IJaLafhVfWVz2zwAeY/WurJc30skYXaSBuUY8wqMNKR2Bcgnj0IoGf/AEe/zN3/AHkf+FqbdKT+j3+Zu/7yP/C1NuiFf4//APQYP+0f8OSrvpPpVXsLVvtN2u6CM4W4cAZRTgAHAHyqk8fz/wCgwf3/APw5K2nQ0obTLMg5H2eL+CAH+NAuuuuhpbFv6yt5muPKwXS6xMVGR8Slu4B+hXuDW86C60TUrXzQuyRDtlTOcNjIIPqpHI/EelHiNqiQaXcs5HxRtGoP6TOCqge55z9AT6Vj/AHS3S2nmYEJK6hPnsBDMPlk4/A0VS9VXGzquNwjPtMR2oAWP5M8AEgE/jW66j8STaQGU6fd4BwC6oqgntuYOxA/CsVrx/8AW6H9qH/KpzTQK6lXUMrDDKRkEHuCD3FArfDPSIb+5fU551mud2fJAIEJxhcgnLYUYU9vqezWpG9X9IXGi3IvtPJ8jPxLydmTzG4/SiPofTj1waaHRXWsOowb4/hkXAliJ5Q/71Po3r9QRQVvjF/Y1x9Yf8+KuPgr/Y8X7cv+Y1dvGL+xrj6w/wCfFXDwW/seL9uX/MaiLrrDoe31GLbMCHXPlyr95f8Amvup/geaUM1rqfT0u5G8y2Zu/Jib9od4nPv/ABbtTn6e6iW689cBZIJnidc5xtY7W+jLg/v9qsry0SWNo5FDo4IZWGQQe4NBS9F9ZQ6lb+bFlWU4kjPdG/3g+h9fqCK0FJnwdsfK1a/SElreMOmfQkSgRZ9ztD8/X3pzUCb/AKQ3/sf0m/4VN+0/Np+yP5Ck/wD0hj/0P6Tf8Km/afm0/ZH8hQZfxYYjR7rb+qgP0MiA/wAKoPAOQHT5gPvC4Yn8Y4sH+H8KYOsaYlzbywSfclRkP4jGR8x3pJ9Cam+ianJa3vwRy4Uv+jkE+XKD+ockE+meexop8UV+KwIyDkHsa/aIWnj0g/q6MnuLhcfikman9AoR06mfWGYj6EykfwrP+JTvquoQ6da8iEl55ByqE8c/srnj1ZgO4NMa7sEgsHijGEjgZVHyVCBRS0/o8fcvPrD/AClpw0nv6PP3Lz6w/wApacNEFFZ656lkeeSG0gWfydoldpNiq7ZPlg7G3MAAW9ty/PBQLK+/o/TA/kbuNh/royn+BYVATwFvs8y24Hvuc/w2U/aKLSg0n+j8owbm7Le6xKF/8TZ/lWrtvB/TEXBtt/zeSQn+DAVtKKIX2qeCNhIPyQkgb0KOWH4h8/zFWvVfhzBqMsLzvIFiQqFQgbslTknBPp6Y+tayigx0XhFpgGPsoPzLyZ/x1Uat4FWUgJheWBvTB3r+5uf3MKZFFAi7rwEu1J8m6iYHjnehI9jgMMfKuMHgHen789uv0Lt/5RT6ootZHw76C/qyOVTN5plZWPwbQNoIwPiOe/yrUXkTNGyo/luRhXwG2n3weD9DXaiiMD1J4XyX5X7TqErhM7VEcagZ7nA7n5mumieHM9pH5dvqtwkfohjiYDPJwGBx+Fbqigw0/hVHcSLJfXlzd7eyOVRP9lFGM/IitTdaawhWK2kFvtwFKorAKP0Qp4AqwooFtc+DfmXP2ptQnM+8P5mxMhhjaR6DGBgduK3Ok2U0YImuDOTjBMapj3+73zVhRQeZIwwKsAVIwQRkEHuCPUVh5PCO3Sfz7Oeezk/+EwK89xtYH4f9XOPlW6ooMVr/AEBPew+TcalK0eQSoiiXJHbdgc49u1dOkugpNPASK+kaHduaJo0wc98HuuflWxooMZP4cYvJry2vJoJ5WycBGjxgAqyEfGMjPJHeul503qM6mOTUlSM8MYINrkeoDGQ7Mj1Fa+igqOmel4LCHybdcDOWYnLMf1mPqf4D0qffwu8bLHJ5TnGH2hscjPDcHjj8akUUC96j8J2vpFe51CVyo2qBHGoAPfAHv6n6e1aPQun7i38tWvnmiQbdjxRgkAYGWHxccc/Kr+igKqeoulra+j2XMQcD7rdmU+6sOR/I+tW1FBiNN6Fu7MbLPUmEI+7DcRCUL8lYMpA+Q4qwk0C+mG2fUAiH7wtoRGxH947uV/7oB9iK09FBWaD05BZx+XbxhAeWPdmP6zMeWP1qL1DoM9yHRLx4YnTayrGhPOQxDNyMg4q9ooFvpHg81ru+zancxb8btioM4zjP0yf3mrF/D+6IIOs3mD+wP4jkVt6KCo6V6ajsbZYIyWwSzO33nZjlmb5/7gKKt6KAooooCiiigKKKKAooooCiiigKKKKAooooCiiigKKKKAooooCiiigKKKKAooooCiiigKKKKAooooCiiigKKKKAooooCiqvqXqGOxtXuJQSqY+FcZJJAAGSBnJ96g9F9bw6lE7wq6eW21lfbnkZB+FiMHn9xoNFRRRQFFFFAUUUUBRWY626+i0wRGaOSTzd2PL28bcZzuYe9aegKKKKAooooCiiigKKznSnW8d+9wkcUsZt2CsZAoDZMg+HDH9Q98dxUnpzq+2vvM+zOX8sgPlWXBO7HcDPY0F1RRRQFFFZDQPEqG7hupUhmUWqlnDbMthXbCYc8/Ce+PSg19FUvSXVKahb+fHHJGu5l2yAA5XHPwkjHNXVAUUUUBRWb1/rmK0u7e1eORnuCArLt2jLBfiywPc+gNaSgKKwHUPjFbW87QRRS3MiEh/LA2gjuMnkkHvgY+dWXRviVbaizRxh45lGTHIBkgcEqQSDg9x3+VBraKpYesLZr1rMSH7QoJKbWxwA3fGOxFXVAUUUUBRWbTrmI6odO8uTzQu7f8OzGwP+tu7H2rSUBRRRQKLxq1Iz3FppyMBvYPIScAbiUQk+gA3n91QujZk03qCW1Rwbe4AEZDAjtvi5B7g7l+p+dSNO8PJtR1O6uNSglihbPljcATyFjHwk8BF5+ZFc+tfCQ2wgm0qOR5Fkyy7wSMYZHG4jgEYP1FFXcfU11b9RG1nmZracEwqwXC7huTBCgnDKy8k96iaD11cS3epXTSs1jaK+yIBQGbsgzt3chSe/6Qrt4n9NXV3FZ3dtC4uo8bkBAddwDd84+Bxjv61P6I6CKaLJbTqY5bkOZM4JUt8KdjztAU4z3zQZ7QotY1O3e8TUPI+JvKhVcKdvp24GeMtuPHNTNI8Rbi50O8lLbLu2XBkUDnONr4IKg8MCMY4z61D0G41fS7d7NdOM+GbypkOVG7147jPIztPODUvSPDu4ttDvI2TfdXIz5akHGMbVznBb7xPOOcelBUx3Gr3GlHUP6wKLGrERqAGdUYh3YgYzkHAxjA+dMXw16hkvdOilmOZMsjtjG4qxG7A4BIxn55qm0rQLhem2tmhYXBhmXyuM5Z3KjvjkEetT/CfR5rbTViuIzHIJJCVbGcE8HgkUGR/pC/ctPrL/ACSm+KWfjX01c3a2wtoGl2GTdt28ZCYzkj2NRz1f1B/7rj/d/wDnoJPW/U95LqcWmWMnksyhpJcZIyCxx3wAo9OSSBkVBGuX+kajbwXd19rt7kgBmGCpLBCQe4Ksy5GSCD6Gu3VXTt9Hf2+q2sIlk8tBPADyG2bWAGeQQccZIIB5qOdGv9X1G3nurU2ltbEEK55Yhg5A9SWZV9AAB6+ofmtdQajJr0tja3XlowAG5VIQeUrsw+HJbvjJ7munSus39rrf9X3VyblHUkMw/wBQurDjI7EEZIqbb9NXI6ne6MDfZypAl+Hb+ZVffP3uO1dbrp24PU0d0IW+ziPBl4wD5Ugx3z3I9KCni1fUNW1K5itbs2lvbkgFR3wxUE+pLEE8nAFSOieotQOty2d5ceYI0YFQqhSV2bXGFB5Bz39TUG20y7stVum0pra6WUsZITKu6P4ySrrvDKUckZ9jg81z8Po5/wDSO4NwyvMI3MpT7oJ8r4R8lyF/CgsuhdYvr8alF9sZHjkjEMmxD5Y8yfcAAozlVA5zVL4H6fO08zx3JSKN082LaD5uRLt5PK4PtWp8J+nLi2n1BriFoxLIpjLY+IB7gkjBPow7+9VHhppOoafeyQyWRMM0g3z7htUIJMMuO4OfXFBc+EvUlzdSXouJmkEcgCZCjaMycDao9h3qB0R1vcG41NrmZpIrVXdVIUYCPJwMKD2XHOarNAstT0q8ukhsDcpO+VcHC/eYo27sOG5Bx2/fN8POibpZNRS9hMa3MZQvwVYsz7iuDnHORnFBw6VbWNTR7xL8QAORHDtBQlcHaRj7vOMnJPNQPCm5eKy1d1OyRIywPHwsqTH1yOCKndKnV9LSSzTT/tALkxShsIC2BuJ7bTjODtI5rp0F0jeQ2WqpPA6yTRMI8lfyjFJhxg+pI7470Hmz6yvD05LdG4b7Qs+0SbUyF3oMY27exPpUPULjVzpaakdQKqFQ+UqgfCWCB242sxOCQRjB/Cpdn0hdjpuW2Nu4nafcI8rkrvQ5+9jsD61odS0C4bppbZYWNx5MS+VxnKuhI744APrQfl31NfT6JBcWvlrPIB5sjsiKgG5WYeYduSwGPbJrC691Zc2HlSQ60LyQ8ywgKyrgZIJBIIJyONp9RVp1D0TeyaHYxJCxeBnMsGRu5LbTgHDY+Rz8VV/VnT95e20aW2ifZUjJyBsDsSpA77WKjnk55IoLzxHfdrOkn3KH98q03KWXWfTlzNqWmSxQO0cQTzG+H4MOpO7Leg9s0zHXIIPrRCQj0rU9EvJ5YLUXMMpJ3BS2V3Fh9070YZweCD8+Ksujeo7C91IyG2e11Bg207yULbCrDHADbc8MvOPeuGm2eraNPKsVu19buRtO5mOBnaeCWVsHkYwak9O9MXt9q66heW4tUjwQnZmKghRjufmzY4GAPYrO6fot2eoJIRfEXIU7rny1yw2ISNvYcYH4VtU6luf9Jjaec32fZnysLjPkBs527vvc96qtd0fULTXZL22szco44wRjlFVgecggj25rp1do19ba2uo2tqbhGUAqvODs8tlOORxghsEUFpqHUtyvUsNqJmFuyAtFhcE+XIc527u4Hr6VUNrN/q2qXEFpdm1t7YkZUckhimT6sWYNxkAAe/c0rRNRm16C+ubQxIQc4YERr5ciKrc53Z74H6VDaRf6TqlxPa2jXVvckkqp5BLF8HGSpVi2DjBB/cFf0zb3C9TMl1IGnETKZVAG4eUuxwMYB24z881d9A9bXEc1/b6jMZHtg0gYhQdseQ+NoGQRtI+vzqP0tomoPr3227tTEskbZIKlUygVEPOcgAZ475qj8atOMeoJLA3xXURjdFPJIIQgj2YFR9VNBsfCjUry9gmuLq4cq0m2JQEAAGS+MJkjLAc5+7RWw6W0QWdnDbj/APrQAn3Y8ufxYmiiLWiq/Vtft7UA3E8cQPbewGfpnk160rW4LlC9vMkqjuUYHH1x2/GgnUUouqPEm4k1L7LY3VvBCq8zvtKk7dxyxBAHoAPXPPs2bfOxdxBbAyR2JxyR8qDpRSUsuptYvNQuba0uY18ppCBIqgBFk2gAiNiTyKtNF641G01OOy1MRuJtoV0AGNxIRgVADKWBBBAP7uQa9FVmrdT2tqQLi4iiJ5AdgCR7474+dddK1yC5UtbzRyqO5RgcfXHagnUVVS9V2io7tdQhYztc71+EnOFPPB4PHyNSLjWoI4RO8yLCwBEjMApBGVwT3yO1BNoqt0jqS2us/Z7iOXb3CMCR9R3xXq56hto5GjkuIkdRuZWdQQMZyQTwMc0FhRVXpPU9rdErb3EUrLyQjAkD3x3x86x994ohNYjtRJb/AGQr+UmJOVbbKSu7fsHxKowR60Fjr3hXbXNwbhZJreZvvtC+3cfUnIOCfXGM1ZdJ9C22nh/JDNI/35ZDudvXGewGeePxzVjf6/bwRrLNPHHG2CrswAbIyNvvx7V40jqW2us/Z7iKUjuEYEj5kd8fOgs6KKo7/rexhkMct5CjjgqXGQfY+xoLyioo1WHyfO81PJxnzNw24992cYquuutrGNVZ7yBQ+dp8xecEgkYPbII/Cgu6K529yroHRgyMMhlIII9wRwRWa1nrq18i5W3vIWuI4ZWRVdSdyozDA7NgjtzQamisb4UdQT3lh5tw++TzXXOAOBtwMAAetSPETrcaba+YFDyudsSntnGSzY52qPbvkDjOQGqopOxJ1HJD9rWZQCN6wYQMVxkYTyyO3oWz+PFaPo/xDe+0y5kICXNvG27b2J2MyOAc4zg8H1BoN/RS38OvEVXsDLqV3GrmZlUuVTICxngDGeSea2eo6j5llLLbTx8xOY5iw2AgHDE4IwD34PY0FrRS6utfu4dBmuGuoZblDxNCVdMGWNcfcAJAJB4rRdB6y8+mQXFw4LsjM7nCjhnGTjAAwKDR0ViOrfEGAWFy1leRNPGoK7WViPjUE4PfjNSuiOqd+lQXN7Ois+8NI5VBkSyKo9B2AoNbRVbH1HbNMsK3EbSuu5YwwLFcbs4Hpt5+lctU6ts7Z9k91FG/6rOAflkdxQW9Y3T/AAnsYbv7UFkaTeZAGYFQ5JO7AUdieM5rVrfxmLzRIpi2lvMDDbtHJbPbHzqruOtrGNVd7yAK2Qp8xecd8YPpQXdFcbS7SVFeN1dGGVZSCCPkRX7QJzSNOj1HqO8W9HmLCHEcbHjCMiKMewBJx7nNdLWxSw6pjhtPhimT8pGM4AaORiv0BUMPbPtUjxj0JLdl1C3eSG5Y7WaNtoOBjdwMhsccEZ9al+DnT0bodQlaSW5fILyNuxnGSOM5PbJJ44orPxdM2p6ne2NvGbfaT5WPhz5IbOP2uaeCrgYHalxDpC/6StNlt208cY/Mge2f40yKI+eunlvjrF7/AFcUEu6Xdv242eb6bgec4raaB4d302oJfapMjNFgoic8rnYOFCqoJzxkk178PtGSLV7yRWYlhJkHGOZQeMAGmdRSZv3tZNZuDBYz6jcDcJBI6CFCML8IK5wuNoyffAPevHhHEya1eo0awkI+YkOVQ+anwAjg7c4qu6+gbT9XJs5pYTc/FJtYfpnLAcds885wa03h/wBPLa6tNskkctGdxkIJJPluSSFBJ3UGc8PejYb/AFC9+0gvHFIxEYYqCzSSAE7SDwAf3138R0ZtXtLNYDNDDEgitt+0Pw+fiJ9lA98KR61rPDDSVhur5lLEu+TnH68h4wB7128Wumopbb7Vl0ntxmORDg98gHjsDyMYI96DHRdP3kep2txb6aLIKyq6LNGQ6lsPgFh3U4IHyPeumvaPFddWCGdd0bKpZe2dsBYA49MgZo8ItLF9cm7vJJZ5YMeX5j7gD6HnnI7jnGecZxWjk0hf9Jlmy27b24x+YZfbPb50Gej0qOz6qhjtl8uNlzsHb4on3AewJGcV51fpq2/0ogt/Ij8mRNzx4+FmMdwxYj33AH8BWj1LSFPUkM25twVeOMfm3Htn196qfGXRFW4hu0kkSYrtyrYxtzgjjIPxHsaDv4m9ISy3Vq9qsEogjVRZuyjhSSMIWG5SuAQCD8I/Cs6VvLddai8+xlsLojaqRsPKYkMPiQpnDDPKsRkD5mrLxE0FPsFrfK8i3UMUSrKrYJ+EEFjjOQSTkY7moHhNYfb7s3t3LJNNCMJuYYHcA4x6ZOBnGSTigb2pTKkMjOxRFRizjuoAJLD5gUjNJtoXs7r7DpUlxGQ+bu6kjyuEySoCjkfewCTk8mnrfWayxPE4ykilGHyYEH+Br580OzcXsumrdXCWpZwyq4BbAOc/DjkDnAGaC66NbPS+oc8BpMf7ER/nXrpXoq1l6fnuJIg0+yZlk5yvl7tgXngZHI9cnNWfS2jquiX0IZtrEnJxkZVAcfDj0HpV70tpapoEsQLbTHcDJxnnfn0x/CgxmlapKnSc2wkYmMeQeyPIm4fLO4j8asLDoOxbp0zmNTN9neXzs/EHAZgoOeACNu3/AH1ovDvpqF9Iktn3PFJJIGyRnkL2IAwRjI+dLHS9JLXk+nm4uPsqea3liTAJRSw3DG08gZwBQMrwL/sr/wCdJ/5aof6QEJzZSEZjUyq31PlkD8QrVrfCXT1h0/YpJHmufixnnb7AVo9f0CG9gaC4Xcje3BBHZlPoR/8AbsaI7W+qRPAJ1dfJKbw+eNuM5z6YH7qx2ndcQ6jY35ghkjWOFwWcKAxZJMY2k9gM8+4pLXunmO8Nms0vkeZtxv8An3IA25/Cn9ZdLQWelywQghWicsxOWYshyzHGM/hjgcUUt/C/om1utLuZZ4g8u50RiT8AWNWBXB4O4k59e1dvDiUnp3UgTwBNge2YRmtV4XaWsOmTIpYgySHJxnmNB6AVV9D6KkejX0YZiHEmScZ5iA4wMUFJpn/VGf8AbP8AnxVz1+9dOlLNUJCyPtfHqoaVtp+RIH7qvbDREHTc0O5tpc88Z/Oxn2x6e1Xui9LQ3GhR2su4x7CQcjcCHZgwOMAg/L5Ggy/VHQdlFoAnjjUSrFE4mBO5y2zIJ9Q248enHtVbqg/9ULf+9/481Z/Q9Na5W5t5bicw2yloo9/wghgASpBHqewFbq/0ND03DDubaJM54z+elP6uPX2oLHofouC1sIr5UMl2bcyhyzd3i3BAuduMEDtS+6IsXuY55W0v+sHdzvlaYKVJAJAB5DHOd30x2p6dLwBLG2QchYIgM/KNRzSU8RNM/qu822M00CT8uiSEAZPYYwcc8A5xQaDorS7q20vVIbhNkYidohvVsExyh1+Fjjsvtzmq7oDoq1n0W5uJog8v5bY5JygRPh2+3xZPzrbdP9KQ22izLHuzPA7yOcFmLRkd8Y4Hbj+Zrl0Hpax6LNGCxU+fycZ5U57DH8KCH4CSltNkBOQs7YHtlIyQPxJP4mirDwe0xYLKRVLEGYn4sfqRj0A9q/K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2" descr="data:image/jpeg;base64,/9j/4AAQSkZJRgABAQAAAQABAAD/2wCEAAkGBhQSEBUUEhIWFRQWGBsaFxYYGRwdHhwcHBsXGxgYGh8cGyYeGhwjHB4fKy8gJCkpLCwsIB4xNTAqNSYrLCkBCQoKDAwOFw8PFCkYFBgpKSkpKSkpKSkpKSkpKSkpKSkpKSkpKSkpKSkpKSkpKSkpKSkpKSkpKSkpKSkpKSkpKf/AABEIAKwBJQMBIgACEQEDEQH/xAAcAAACAwEBAQEAAAAAAAAAAAAABwQFBgMCCAH/xABPEAACAQMDAgQDAwgGBgYKAwABAgMABBEFEiEGMQcTQVEiYXEUMoEjM0JScpGhsQgVNXOysxZiksHD0TQ2dIKiwiQmRFVjg9Lh4/AXQ1P/xAAWAQEBAQAAAAAAAAAAAAAAAAAAAQL/xAAVEQEBAAAAAAAAAAAAAAAAAAAAEf/aAAwDAQACEQMRAD8AVpuH/Xb/AGj/AM62vWfiOt7ZW9ukTxtCVJcuDuxGU9Bnuc1h6sNOni3IrW5lJIDYc5OTjEYAwGPpndz6HtRpqJvEdW0Uaf5T+YNv5XeMcSiTtjPbjvXXo7xMWysJrZ4XkaVnIcOBjciqO4zxjNW1x4M3M4Qxww2iBefMmeWRicHMhCBQR7KABz370tLq0CvII281EJ/KAEAjO0Nz2BPbPuKI5pcPx8bf7R/519NTar5erW0JPE1rJgf6yNGw/wDDu/dXzEvend4k6p9n1bSpc4C53fss0at/AmgYHVmufY7Ke427jGhIB7FjgKD8txGaxXhFEbxJL+6lae48xkTcfhiAAJ2L91Cc9wO2Pnmm8XfEtGWbT4U3chZZSeAQQxRB6nIALH54B71K/o/2sqw3UjZELMgTPYsofeR+BUE/L5UDbrJdX9fLauttbr9ovZCFSEHhSezSEfdHrjvjngc1kfETxkEe63sGDP2e4HIX3Efozf63YemfS28J+gzbIbu6BN1MM/FyyK3Jznne3cnv2HvRGx6f0p4Yvy0hlnc7pZPQt7IP0UXsFHpz3Jq0oooCiiigKKKKAooooCiiigKKKKAooooCiiigKKKKAooooCiiigKKKKAooqvg6htnk8pLmFpP1FkUt+4HNBYUUUUHyHpVoJbiKNm2LJIiFv1QzBS34A5r6Dj0K1stRsYIbeKNXSY7yil2eMR7RvYFs4Zm4POPlSM6R1a3t7jfdWwuI9rLsOOCcYcA8MRzwcd/lWk6K0U6tJIr3twlzEN8TM25SPuggZzGV4ztPY/Lkp56ldRzRzW8c0fnNG6hQ67gSpAJAORg1886lqdvDpYskjkS788NdF1ABKCQbAdxOFYrgED1PrVm3hJdQvH5s1vbnzGzK0yjAGzYyDhi2d3HB4HamX4my29tp7ziKF7iTascjRRuWJxlySpB+AE57dvlQfO696anj5+es/7p/wDElKpPSmr4+/nrP+6f/ElAtI5POuA0z4EkgMkh9NzZd/wyTW0618TDNGLSxUwWaDYMcNIo45/VT/V7n174rE2Vi0pKpy4BYL6sACWC+5ABOPUA49q6aOkJnT7SzLDnLlBliBztX5ntn0zmimL4OeH3nuL24X8jGfySn9Nx+kfdVP72+nL1r5z618TWuUS2s1a2tIwAFBwzAcANtPCgfo5PuSa69OdEa0UVrdpYY5ADkz7Bg+pXdkcfLNEPy21SOSWSNG3NFtEmP0SwJC598c49Mj3rtc24kRkbO1hg4JBx9QQR+Bqi6F6RGn2vlF/Mldi8snPxOcZxnnAAA55Pf1rRUQoND07f1Dc2rTXDQRozrGZ5cZxFgH48kDeeM+1N5VwAB6UrOnP+td7/AHJ/lb01KDA+LOl4tTcRyzRS+ZEu6OWRQQzrGQVDbexz27itlpWlJbxhIy5HqXdnYnAGSXJPp9KzXiv/AGaf763/AM6Oqrxne4itVmhupY18xEaJCFDbt3xFgA+e3GccdqBjUVjuoOkpJraR5b2cTBCyGJzFGhAJACKcsPcuWJ9xXrw+1SW+0eJ5JWWVlZDKu3dlWKh/iBG7A9R3oLTp/pVLSS4kSWVzcSeYwkbcFPJwvAwOfXJwAPSrult4cRSNdapBPcTTbJFjDs7BsflBkFSNh/ZxXLpxHt9cmtLmeeRWQS2heaQjHJZSN2HOMj4s/cz60DOorE6tov2jVUSO4uURIzLcqk8gU7jthQAN8BO1yduOB881BtOojeXNzviuZLWBzDEkGdrMv5ySRlZWY5xhc4A57nNAxKKX/SbXcOoSReVdGwkXMbT8tC4GSuWYsUPOM5/R+ZNNBDenXLi0F9MwNvnzWIBjVihJjRQE3/og443E+mCDZopd63Y3ml6VdMl5NcvldjOMtFGSocgknJAJO70444qf0rbQTyQ3djdSNGFZZ43mkfJK/CWV2O2QN9AQcjPFBdal0rHNeQXTSyq8AIVFfCNnP3hj+RGeAc1PvtVjhaJXbDTP5cY922s37sKeawHVMc0Ouaf/AOlzPHPI58okBF27cABAAw+L9LJ4HJqN4h6SZNa05TcTKJS4Gxgvl7V7xYX4SfUnJP0xQNSis7b9GKlvJEbu7cudwkaZt6EDA2lcceuDkE96zfhTdOJbu2upZXu4JMEvK7AxnG1lUnA5Gc4zhl55oGNRWL0TR/M1G4lWe48iFljSMzSFDKBulPLZKruUbe2Q3sANXqN8sMMkr/djRnb6KCT/AAFBJorB9H2smp2/2y8kk2zFvKgjkeNI0DFR+bZS7kg5Yk/LFRI9Vn0zVYbSSZ57O7/MmQ7njfONu88sM47+jD2OQtuqtT8zULTTskJMHknxkFo0B2x5HIDMPi9wMepqwuOgLF5IpPssaPCwZDGoTlewOzAYfI1huounS/UNtG13c5kgdvMDqrpjzPgQqgCrx2x6mmhpdh5MKR+ZJJtGN8h3OeScscDJoJVFFFB8c1O0fUjbyiRXlRhkAxOEbBGCNxDY4+RpjN4laVc83ulAOe7RhGJP1+Bj+NH+lfT8fKaa7t6BkGPod0p/kaKxtv1NcM5FpFskPeRA0s5+srbnX/ubasB0jrM/xNFdtn//AEcjP4O4q+uvG9o12WNjDbr8+f3KgVR/Gs7c+LOpuc/aivyREA/w0FTqXSN5b8z2sqKO7FCV/wBoZH8aYnjjYyTXFkkUbyMYn+FFLH7yegFZ/SfGjUImHmOk6+qyIB/4kwf5/SmD4q+IVxp5gS3WMGVGYuwLFcFRhRkD19c/SgWGl+H2qJJHNHZyq0bK6k7QQVIYcFgfT2r98SOkntb6YpA4t3IdGCHaNwDMuQMDa2R9MV4k8VdTJz9sYfILGB+7ZVrpnjffx/nfKnX2dNp/emP4g0EPoe00guj3tzKGUg+W0eIyQexZC5K/Xbn1p9WnV1lIPyd3A30lT/nSlPiVpVzzeaUA57sioxJ+uUb99eH6q6eTlNNd29AyjH0+KU/yNA7ra9jkz5bq+O+1gcfXBrtWK8MurYr2OYQWiW0cTKFVcc7gSSQqgDt6Zra0Qr+tNMuLDVV1W3iaaJlC3Ea/eAwFJwOcFQpz6MvPer+18XNMdNxulQ+qurBh8sY5P0JrY1GfTYi24xIW/WKjP78ZoMPd6idZmhjt43FjFKss07qVEpQ5SKMNgsCcEkj2/GN44agn2JIN2ZTLG+wAk7RvyxA7D0+tMkCjFBQaz1LbrYSTechRo3VCDnc204QAclvl3rO+EWqQxaRGjyorR72kViAVBc8sD2HI5+dMHFGKBYeG2twnU9S+MDz5g0O4EbwC4+HI5+ntzVj4s6cyRwahCPytlIHPzjJAcH5D+Rb3Nb7FBFBQ9G2zeS1xKu2a6bznB7qpAEUf/cjCj67j6msRo+ujRb66t7wMltPK00E+0lcvyVOBn2HHII7YOaa1eJIgwwwBHsRmgp9I6qju2zbK0kIBLTkMiZ9FTcoMh98cAeueKw1hr8A6lnlMqiJrYIJD9wsPLJXd2zwf3GmmBijFBVa7r8dvbidsNEWjDMDwEkZV38A5A3Zx6isE+kQRa1aS6XIv5bcbmKJg0YixnedpwgJPA9WAx600mUHuM15igVc7VC5OTgAZPucUCv6716D+udNYSArA8nnMMkJuKAbiOBypz7etdvEi+WG+0u+bJto3cPIvIG8DaePlk/PBxTMxX48YIwQCD6GgrdC6hju1Z4NzRKQFlxhXOMkpnkgds4xnOM4rEeIcUlhf2+p28Zct+QmjH6e4Yiz9TgfVUplAYGBwKxcfUEep3qQwbmgtX8ydypCmRciGMZ74fLE9vgHeg0XTelG2tY4mO5wC0jfrSOS8jfi5JrvrOnC4tpoCcCWN4yfbcpXP8amUUC28N9eFjEdP1Ai3mhZvKaQ7UkQktlGPwnBzxntj546aov8AWmq2jW/x21kxkknH3GfKlY427OQVGSMgc0wpYVYYZQw9iM/zr0qgDAGBQK/Wdeg/0ktZPNXy44HR5P0Vc+bhS3YHt+8UzLW6SRA8bB0PZlOQfTg10xX7QFFFFB8c0xvDPwtF8v2m5YrbgkKqnBkI+8c/ooDxkck57YzS5A9q+rOjdENpYQQMcsifEe3JJZh+BJFFJ7qPw1WSeSSzS4EJ2+Wq2rbRgANgtIHcHBIIUkk+velzd2zRyMjAhlJBDKVP4qwyPoa+gOuPEX7Je28G+NI/MVp2yXfZ3I2Kp2g+5O4+gxzXHxH0m11LS3vICjvEhdJV7lV+/G3r2zweQR6c0CBXvTU8ffz1n/dP/iSlWvemp4+/nrP+6f8AxJQL3pzQJLy4WKJGc922gEhR3PJCj0HJAyRTI6r8PLJLOcWwKT2zje8jseHXzPLOxWDEA4GQuOCWx3XmjaVdt5YgWVVuHESuNyqzZwAWHHBz3+ftX0lbdKRQ2RtYAYwV++jMjF8D8ozqdxYkDJ9Rx24oPlSmjq+gS22mxGwi3rLPL5kgjSQyRsc23JBITy+D2w2c1WzeCGpL2WFvmJe/+0or1pHUTWOmX9jdFllY+XHAc7lLLiRicbQhBB788475oNX/AEfR+Su/7yP/AAtTYmYhSVG5gDhc4yfQZ9M+9Kf+j3+Zu/7yP/C1NuiF51V4mXOn7DcacAr5CstwGGRgkcRcH61d6ZrV/PDHMltbBJEV1BuH3YYAgH8hjODWX8f/APoMH9//AMOStt0X/Ztp/wBni/wLQUF94mmzmWPUbOS3D/dlVhLGfc5ADceowSPatXeXz+SJLZFnLYKjzAqlSM7g2GGPwrB+PFxGNPRGI8xplMY9eA28/TBwfqK0HhfZSRaTbJMCH2scHuFZ2ZAfbCkcUGe//le4+3CxNgsc5cJ8c+VBI3AkrFyCOQR71pbrV9RiXcbCKYDusNwd34B4lBPyzS717/rdD+1D/lGnSKDM9K+IdtfO0Sb4p1zuhlG1xjhsc4OD3xyPUCtPSH68XyOpYng4dnt2IH6zEIR89y9/fcafFBlOs+tJdPUyNZtLACo81ZFGC3HxKVyBnjP0rj0f11NqAEkdiyQbipkaVfTvtXblsfhXjxi/sa4+sP8AnxVw8Fv7Hi/bl/zGoJ+v9eCK6WztoTc3bDJQMFVBjOZGIOOMHGO2O2Rn1cavqUS73soZlAyyQTN5g98B4wGPyB5paRa3/VXUdw90D5crPlsZwkhDI49wMAED2PtinfaXaSoskbq6MMqynII9wRQZvQ+vEurG4u0iZBB5oKORn8mgfnHbOe3NVul+IF7NCkqaNMyuoIYTRgH5gPhsH0yK0F10nG0V5GhMf2zJkIwQGZAjMBxyQOfc5q5hiCqFUYCgAD2A4AoF3rni1LZ7ftWmSxb87czRnO3Gfu57ZFWi9Z35GRos+D/8eH/6qx39Ib/2P6Tf8Km/afm0/ZH8hRWV6e62mnvmtZ7JrUrD5g3uGLfEq8bRtI57gntVtrvUNrp8e+ZljDk4VR8Tt67VHLH5/TJo1q2jjkF87bRbQzBuPvI2xjz8inH1NLfwyhfVNRn1G6G7yiFhQ/dRjkgAf6i4/Fs96I3MOu3843Q2CxIeVN1Lscj5pGjFPoTn6VC1Lq6/tAXudOEkI+9JbS7yo9SUZQcfPitrRQUvTHWNtfxl7aTcR95Dw6/tL7fMZHzrx1Lrk9srSR2hnjRNzFZVVhjO7ClecAZ4P4UqfEnSX0jUYr2y/JrKSdo+6HGC6EfqOOcftdsCmuNXW60wzpwstuzAe2UOR+B4oM30t4oS6gzi2sGPlgF2aZVA3Z2j7vJOD29q3NlK7RgyII3PdA27HPuAM8fKlL/R5+5efWH+UtOGgKKKKD46jfBB9iD+6nZ1Z4jiS3S4sb0owEYeDZ90tIud7EYHYrj1GSKSVS5NWlaFIDIxhRiyxk/CGPc49fXv7n3NFTbm3uL69mMcUkkskjuVUEkZY9/YDgZOB2rT3msHTdKk04uDczuWnAOVgQhQUJHBkIXkDOAT64zB6Q8RHsLe7RF/LT4ZJsA7W7HcD94YJI78+mDxZ3nidaud/wDVcDylC3mOASs7Fi78htybsEL8PqOKDD6ppUltMYpVw64PuCGAZWB9QQQaZPj7+ds/7p/5pS31XV5bqdpp33yORuPA7YAAA4AAHamR4+/nrP8Aun/xJQUmjaxFHNPNHEZhbJbtFGJXiTy4igZmAGXdZCrYPBJc4ra6H48wMX+1RPHlvyYjUOAu0cMcglt2T29R7UlrK9eGRZImKOpyrDuD/wDvpXJ2ySffJ44/d6Cg+lOlfFG1v7gwRCRW27lMgUb8feC4YnIHPPpn2pK+KOsLc6pOyLgIRF2wSY/hZj+OcfICuFlaqJFgslaW6yM3O7Cx4IJaLafhVfWVz2zwAeY/WurJc30skYXaSBuUY8wqMNKR2Bcgnj0IoGf/AEe/zN3/AHkf+FqbdKT+j3+Zu/7yP/C1NuiFf4//APQYP+0f8OSrvpPpVXsLVvtN2u6CM4W4cAZRTgAHAHyqk8fz/wCgwf3/APw5K2nQ0obTLMg5H2eL+CAH+NAuuuuhpbFv6yt5muPKwXS6xMVGR8Slu4B+hXuDW86C60TUrXzQuyRDtlTOcNjIIPqpHI/EelHiNqiQaXcs5HxRtGoP6TOCqge55z9AT6Vj/AHS3S2nmYEJK6hPnsBDMPlk4/A0VS9VXGzquNwjPtMR2oAWP5M8AEgE/jW66j8STaQGU6fd4BwC6oqgntuYOxA/CsVrx/8AW6H9qH/KpzTQK6lXUMrDDKRkEHuCD3FArfDPSIb+5fU551mud2fJAIEJxhcgnLYUYU9vqezWpG9X9IXGi3IvtPJ8jPxLydmTzG4/SiPofTj1waaHRXWsOowb4/hkXAliJ5Q/71Po3r9QRQVvjF/Y1x9Yf8+KuPgr/Y8X7cv+Y1dvGL+xrj6w/wCfFXDwW/seL9uX/MaiLrrDoe31GLbMCHXPlyr95f8Amvup/geaUM1rqfT0u5G8y2Zu/Jib9od4nPv/ABbtTn6e6iW689cBZIJnidc5xtY7W+jLg/v9qsry0SWNo5FDo4IZWGQQe4NBS9F9ZQ6lb+bFlWU4kjPdG/3g+h9fqCK0FJnwdsfK1a/SElreMOmfQkSgRZ9ztD8/X3pzUCb/AKQ3/sf0m/4VN+0/Np+yP5Ck/wD0hj/0P6Tf8Km/afm0/ZH8hQZfxYYjR7rb+qgP0MiA/wAKoPAOQHT5gPvC4Yn8Y4sH+H8KYOsaYlzbywSfclRkP4jGR8x3pJ9Cam+ianJa3vwRy4Uv+jkE+XKD+ockE+meexop8UV+KwIyDkHsa/aIWnj0g/q6MnuLhcfikman9AoR06mfWGYj6EykfwrP+JTvquoQ6da8iEl55ByqE8c/srnj1ZgO4NMa7sEgsHijGEjgZVHyVCBRS0/o8fcvPrD/AClpw0nv6PP3Lz6w/wApacNEFFZ656lkeeSG0gWfydoldpNiq7ZPlg7G3MAAW9ty/PBQLK+/o/TA/kbuNh/royn+BYVATwFvs8y24Hvuc/w2U/aKLSg0n+j8owbm7Le6xKF/8TZ/lWrtvB/TEXBtt/zeSQn+DAVtKKIX2qeCNhIPyQkgb0KOWH4h8/zFWvVfhzBqMsLzvIFiQqFQgbslTknBPp6Y+tayigx0XhFpgGPsoPzLyZ/x1Uat4FWUgJheWBvTB3r+5uf3MKZFFAi7rwEu1J8m6iYHjnehI9jgMMfKuMHgHen789uv0Lt/5RT6ootZHw76C/qyOVTN5plZWPwbQNoIwPiOe/yrUXkTNGyo/luRhXwG2n3weD9DXaiiMD1J4XyX5X7TqErhM7VEcagZ7nA7n5mumieHM9pH5dvqtwkfohjiYDPJwGBx+Fbqigw0/hVHcSLJfXlzd7eyOVRP9lFGM/IitTdaawhWK2kFvtwFKorAKP0Qp4AqwooFtc+DfmXP2ptQnM+8P5mxMhhjaR6DGBgduK3Ok2U0YImuDOTjBMapj3+73zVhRQeZIwwKsAVIwQRkEHuCPUVh5PCO3Sfz7Oeezk/+EwK89xtYH4f9XOPlW6ooMVr/AEBPew+TcalK0eQSoiiXJHbdgc49u1dOkugpNPASK+kaHduaJo0wc98HuuflWxooMZP4cYvJry2vJoJ5WycBGjxgAqyEfGMjPJHeul503qM6mOTUlSM8MYINrkeoDGQ7Mj1Fa+igqOmel4LCHybdcDOWYnLMf1mPqf4D0qffwu8bLHJ5TnGH2hscjPDcHjj8akUUC96j8J2vpFe51CVyo2qBHGoAPfAHv6n6e1aPQun7i38tWvnmiQbdjxRgkAYGWHxccc/Kr+igKqeoulra+j2XMQcD7rdmU+6sOR/I+tW1FBiNN6Fu7MbLPUmEI+7DcRCUL8lYMpA+Q4qwk0C+mG2fUAiH7wtoRGxH947uV/7oB9iK09FBWaD05BZx+XbxhAeWPdmP6zMeWP1qL1DoM9yHRLx4YnTayrGhPOQxDNyMg4q9ooFvpHg81ru+zancxb8btioM4zjP0yf3mrF/D+6IIOs3mD+wP4jkVt6KCo6V6ajsbZYIyWwSzO33nZjlmb5/7gKKt6KAooooCiiigKKKKAooooCiiigKKKKAooooCiiigKKKKAooooCiiigKKKKAooooCiiigKKKKAooooCiiigKKKKAooooCiqvqXqGOxtXuJQSqY+FcZJJAAGSBnJ96g9F9bw6lE7wq6eW21lfbnkZB+FiMHn9xoNFRRRQFFFFAUUUUBRWY626+i0wRGaOSTzd2PL28bcZzuYe9aegKKKKAooooCiiigKKznSnW8d+9wkcUsZt2CsZAoDZMg+HDH9Q98dxUnpzq+2vvM+zOX8sgPlWXBO7HcDPY0F1RRRQFFFZDQPEqG7hupUhmUWqlnDbMthXbCYc8/Ce+PSg19FUvSXVKahb+fHHJGu5l2yAA5XHPwkjHNXVAUUUUBRWb1/rmK0u7e1eORnuCArLt2jLBfiywPc+gNaSgKKwHUPjFbW87QRRS3MiEh/LA2gjuMnkkHvgY+dWXRviVbaizRxh45lGTHIBkgcEqQSDg9x3+VBraKpYesLZr1rMSH7QoJKbWxwA3fGOxFXVAUUUUBRWbTrmI6odO8uTzQu7f8OzGwP+tu7H2rSUBRRRQKLxq1Iz3FppyMBvYPIScAbiUQk+gA3n91QujZk03qCW1Rwbe4AEZDAjtvi5B7g7l+p+dSNO8PJtR1O6uNSglihbPljcATyFjHwk8BF5+ZFc+tfCQ2wgm0qOR5Fkyy7wSMYZHG4jgEYP1FFXcfU11b9RG1nmZracEwqwXC7huTBCgnDKy8k96iaD11cS3epXTSs1jaK+yIBQGbsgzt3chSe/6Qrt4n9NXV3FZ3dtC4uo8bkBAddwDd84+Bxjv61P6I6CKaLJbTqY5bkOZM4JUt8KdjztAU4z3zQZ7QotY1O3e8TUPI+JvKhVcKdvp24GeMtuPHNTNI8Rbi50O8lLbLu2XBkUDnONr4IKg8MCMY4z61D0G41fS7d7NdOM+GbypkOVG7147jPIztPODUvSPDu4ttDvI2TfdXIz5akHGMbVznBb7xPOOcelBUx3Gr3GlHUP6wKLGrERqAGdUYh3YgYzkHAxjA+dMXw16hkvdOilmOZMsjtjG4qxG7A4BIxn55qm0rQLhem2tmhYXBhmXyuM5Z3KjvjkEetT/CfR5rbTViuIzHIJJCVbGcE8HgkUGR/pC/ctPrL/ACSm+KWfjX01c3a2wtoGl2GTdt28ZCYzkj2NRz1f1B/7rj/d/wDnoJPW/U95LqcWmWMnksyhpJcZIyCxx3wAo9OSSBkVBGuX+kajbwXd19rt7kgBmGCpLBCQe4Ksy5GSCD6Gu3VXTt9Hf2+q2sIlk8tBPADyG2bWAGeQQccZIIB5qOdGv9X1G3nurU2ltbEEK55Yhg5A9SWZV9AAB6+ofmtdQajJr0tja3XlowAG5VIQeUrsw+HJbvjJ7munSus39rrf9X3VyblHUkMw/wBQurDjI7EEZIqbb9NXI6ne6MDfZypAl+Hb+ZVffP3uO1dbrp24PU0d0IW+ziPBl4wD5Ugx3z3I9KCni1fUNW1K5itbs2lvbkgFR3wxUE+pLEE8nAFSOieotQOty2d5ceYI0YFQqhSV2bXGFB5Bz39TUG20y7stVum0pra6WUsZITKu6P4ySrrvDKUckZ9jg81z8Po5/wDSO4NwyvMI3MpT7oJ8r4R8lyF/CgsuhdYvr8alF9sZHjkjEMmxD5Y8yfcAAozlVA5zVL4H6fO08zx3JSKN082LaD5uRLt5PK4PtWp8J+nLi2n1BriFoxLIpjLY+IB7gkjBPow7+9VHhppOoafeyQyWRMM0g3z7htUIJMMuO4OfXFBc+EvUlzdSXouJmkEcgCZCjaMycDao9h3qB0R1vcG41NrmZpIrVXdVIUYCPJwMKD2XHOarNAstT0q8ukhsDcpO+VcHC/eYo27sOG5Bx2/fN8POibpZNRS9hMa3MZQvwVYsz7iuDnHORnFBw6VbWNTR7xL8QAORHDtBQlcHaRj7vOMnJPNQPCm5eKy1d1OyRIywPHwsqTH1yOCKndKnV9LSSzTT/tALkxShsIC2BuJ7bTjODtI5rp0F0jeQ2WqpPA6yTRMI8lfyjFJhxg+pI7470Hmz6yvD05LdG4b7Qs+0SbUyF3oMY27exPpUPULjVzpaakdQKqFQ+UqgfCWCB242sxOCQRjB/Cpdn0hdjpuW2Nu4nafcI8rkrvQ5+9jsD61odS0C4bppbZYWNx5MS+VxnKuhI744APrQfl31NfT6JBcWvlrPIB5sjsiKgG5WYeYduSwGPbJrC691Zc2HlSQ60LyQ8ywgKyrgZIJBIIJyONp9RVp1D0TeyaHYxJCxeBnMsGRu5LbTgHDY+Rz8VV/VnT95e20aW2ifZUjJyBsDsSpA77WKjnk55IoLzxHfdrOkn3KH98q03KWXWfTlzNqWmSxQO0cQTzG+H4MOpO7Leg9s0zHXIIPrRCQj0rU9EvJ5YLUXMMpJ3BS2V3Fh9070YZweCD8+Ksujeo7C91IyG2e11Bg207yULbCrDHADbc8MvOPeuGm2eraNPKsVu19buRtO5mOBnaeCWVsHkYwak9O9MXt9q66heW4tUjwQnZmKghRjufmzY4GAPYrO6fot2eoJIRfEXIU7rny1yw2ISNvYcYH4VtU6luf9Jjaec32fZnysLjPkBs527vvc96qtd0fULTXZL22szco44wRjlFVgecggj25rp1do19ba2uo2tqbhGUAqvODs8tlOORxghsEUFpqHUtyvUsNqJmFuyAtFhcE+XIc527u4Hr6VUNrN/q2qXEFpdm1t7YkZUckhimT6sWYNxkAAe/c0rRNRm16C+ubQxIQc4YERr5ciKrc53Z74H6VDaRf6TqlxPa2jXVvckkqp5BLF8HGSpVi2DjBB/cFf0zb3C9TMl1IGnETKZVAG4eUuxwMYB24z881d9A9bXEc1/b6jMZHtg0gYhQdseQ+NoGQRtI+vzqP0tomoPr3227tTEskbZIKlUygVEPOcgAZ475qj8atOMeoJLA3xXURjdFPJIIQgj2YFR9VNBsfCjUry9gmuLq4cq0m2JQEAAGS+MJkjLAc5+7RWw6W0QWdnDbj/APrQAn3Y8ufxYmiiLWiq/Vtft7UA3E8cQPbewGfpnk160rW4LlC9vMkqjuUYHH1x2/GgnUUouqPEm4k1L7LY3VvBCq8zvtKk7dxyxBAHoAPXPPs2bfOxdxBbAyR2JxyR8qDpRSUsuptYvNQuba0uY18ppCBIqgBFk2gAiNiTyKtNF641G01OOy1MRuJtoV0AGNxIRgVADKWBBBAP7uQa9FVmrdT2tqQLi4iiJ5AdgCR7474+dddK1yC5UtbzRyqO5RgcfXHagnUVVS9V2io7tdQhYztc71+EnOFPPB4PHyNSLjWoI4RO8yLCwBEjMApBGVwT3yO1BNoqt0jqS2us/Z7iOXb3CMCR9R3xXq56hto5GjkuIkdRuZWdQQMZyQTwMc0FhRVXpPU9rdErb3EUrLyQjAkD3x3x86x994ohNYjtRJb/AGQr+UmJOVbbKSu7fsHxKowR60Fjr3hXbXNwbhZJreZvvtC+3cfUnIOCfXGM1ZdJ9C22nh/JDNI/35ZDudvXGewGeePxzVjf6/bwRrLNPHHG2CrswAbIyNvvx7V40jqW2us/Z7iKUjuEYEj5kd8fOgs6KKo7/rexhkMct5CjjgqXGQfY+xoLyioo1WHyfO81PJxnzNw24992cYquuutrGNVZ7yBQ+dp8xecEgkYPbII/Cgu6K529yroHRgyMMhlIII9wRwRWa1nrq18i5W3vIWuI4ZWRVdSdyozDA7NgjtzQamisb4UdQT3lh5tw++TzXXOAOBtwMAAetSPETrcaba+YFDyudsSntnGSzY52qPbvkDjOQGqopOxJ1HJD9rWZQCN6wYQMVxkYTyyO3oWz+PFaPo/xDe+0y5kICXNvG27b2J2MyOAc4zg8H1BoN/RS38OvEVXsDLqV3GrmZlUuVTICxngDGeSea2eo6j5llLLbTx8xOY5iw2AgHDE4IwD34PY0FrRS6utfu4dBmuGuoZblDxNCVdMGWNcfcAJAJB4rRdB6y8+mQXFw4LsjM7nCjhnGTjAAwKDR0ViOrfEGAWFy1leRNPGoK7WViPjUE4PfjNSuiOqd+lQXN7Ois+8NI5VBkSyKo9B2AoNbRVbH1HbNMsK3EbSuu5YwwLFcbs4Hpt5+lctU6ts7Z9k91FG/6rOAflkdxQW9Y3T/AAnsYbv7UFkaTeZAGYFQ5JO7AUdieM5rVrfxmLzRIpi2lvMDDbtHJbPbHzqruOtrGNVd7yAK2Qp8xecd8YPpQXdFcbS7SVFeN1dGGVZSCCPkRX7QJzSNOj1HqO8W9HmLCHEcbHjCMiKMewBJx7nNdLWxSw6pjhtPhimT8pGM4AaORiv0BUMPbPtUjxj0JLdl1C3eSG5Y7WaNtoOBjdwMhsccEZ9al+DnT0bodQlaSW5fILyNuxnGSOM5PbJJ44orPxdM2p6ne2NvGbfaT5WPhz5IbOP2uaeCrgYHalxDpC/6StNlt208cY/Mge2f40yKI+eunlvjrF7/AFcUEu6Xdv242eb6bgec4raaB4d302oJfapMjNFgoic8rnYOFCqoJzxkk178PtGSLV7yRWYlhJkHGOZQeMAGmdRSZv3tZNZuDBYz6jcDcJBI6CFCML8IK5wuNoyffAPevHhHEya1eo0awkI+YkOVQ+anwAjg7c4qu6+gbT9XJs5pYTc/FJtYfpnLAcds885wa03h/wBPLa6tNskkctGdxkIJJPluSSFBJ3UGc8PejYb/AFC9+0gvHFIxEYYqCzSSAE7SDwAf3138R0ZtXtLNYDNDDEgitt+0Pw+fiJ9lA98KR61rPDDSVhur5lLEu+TnH68h4wB7128Wumopbb7Vl0ntxmORDg98gHjsDyMYI96DHRdP3kep2txb6aLIKyq6LNGQ6lsPgFh3U4IHyPeumvaPFddWCGdd0bKpZe2dsBYA49MgZo8ItLF9cm7vJJZ5YMeX5j7gD6HnnI7jnGecZxWjk0hf9Jlmy27b24x+YZfbPb50Gej0qOz6qhjtl8uNlzsHb4on3AewJGcV51fpq2/0ogt/Ij8mRNzx4+FmMdwxYj33AH8BWj1LSFPUkM25twVeOMfm3Htn196qfGXRFW4hu0kkSYrtyrYxtzgjjIPxHsaDv4m9ISy3Vq9qsEogjVRZuyjhSSMIWG5SuAQCD8I/Cs6VvLddai8+xlsLojaqRsPKYkMPiQpnDDPKsRkD5mrLxE0FPsFrfK8i3UMUSrKrYJ+EEFjjOQSTkY7moHhNYfb7s3t3LJNNCMJuYYHcA4x6ZOBnGSTigb2pTKkMjOxRFRizjuoAJLD5gUjNJtoXs7r7DpUlxGQ+bu6kjyuEySoCjkfewCTk8mnrfWayxPE4ykilGHyYEH+Br580OzcXsumrdXCWpZwyq4BbAOc/DjkDnAGaC66NbPS+oc8BpMf7ER/nXrpXoq1l6fnuJIg0+yZlk5yvl7tgXngZHI9cnNWfS2jquiX0IZtrEnJxkZVAcfDj0HpV70tpapoEsQLbTHcDJxnnfn0x/CgxmlapKnSc2wkYmMeQeyPIm4fLO4j8asLDoOxbp0zmNTN9neXzs/EHAZgoOeACNu3/AH1ovDvpqF9Iktn3PFJJIGyRnkL2IAwRjI+dLHS9JLXk+nm4uPsqea3liTAJRSw3DG08gZwBQMrwL/sr/wCdJ/5aof6QEJzZSEZjUyq31PlkD8QrVrfCXT1h0/YpJHmufixnnb7AVo9f0CG9gaC4Xcje3BBHZlPoR/8AbsaI7W+qRPAJ1dfJKbw+eNuM5z6YH7qx2ndcQ6jY35ghkjWOFwWcKAxZJMY2k9gM8+4pLXunmO8Nms0vkeZtxv8An3IA25/Cn9ZdLQWelywQghWicsxOWYshyzHGM/hjgcUUt/C/om1utLuZZ4g8u50RiT8AWNWBXB4O4k59e1dvDiUnp3UgTwBNge2YRmtV4XaWsOmTIpYgySHJxnmNB6AVV9D6KkejX0YZiHEmScZ5iA4wMUFJpn/VGf8AbP8AnxVz1+9dOlLNUJCyPtfHqoaVtp+RIH7qvbDREHTc0O5tpc88Z/Oxn2x6e1Xui9LQ3GhR2su4x7CQcjcCHZgwOMAg/L5Ggy/VHQdlFoAnjjUSrFE4mBO5y2zIJ9Q248enHtVbqg/9ULf+9/481Z/Q9Na5W5t5bicw2yloo9/wghgASpBHqewFbq/0ND03DDubaJM54z+elP6uPX2oLHofouC1sIr5UMl2bcyhyzd3i3BAuduMEDtS+6IsXuY55W0v+sHdzvlaYKVJAJAB5DHOd30x2p6dLwBLG2QchYIgM/KNRzSU8RNM/qu822M00CT8uiSEAZPYYwcc8A5xQaDorS7q20vVIbhNkYidohvVsExyh1+Fjjsvtzmq7oDoq1n0W5uJog8v5bY5JygRPh2+3xZPzrbdP9KQ22izLHuzPA7yOcFmLRkd8Y4Hbj+Zrl0Hpax6LNGCxU+fycZ5U57DH8KCH4CSltNkBOQs7YHtlIyQPxJP4mirDwe0xYLKRVLEGYn4sfqRj0A9q/K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BQUExQWFRUUFhwYGRYWGB8ZHRwaHB4aGh8cFx0cHyYgFyAnHRweIDAgIygrLCwsHB4xNTEtNSYrLCkBCQoKBQUFDQUFDSkYEhgpKSkpKSkpKSkpKSkpKSkpKSkpKSkpKSkpKSkpKSkpKSkpKSkpKSkpKSkpKSkpKSkpKf/AABEIAKwBJQMBIgACEQEDEQH/xAAcAAACAgMBAQAAAAAAAAAAAAAABwUGAwQIAQL/xABQEAACAQIEBAMEAwsJBgMJAAABAgMEEQAFEiEGBxMxIkFRCBQyYXGBkRUjNTZCUnJ0sbKzFjNic4OhtMHDJTRERYTwY4LSFxgkVFWSk6LT/8QAFAEBAAAAAAAAAAAAAAAAAAAAAP/EABQRAQAAAAAAAAAAAAAAAAAAAAD/2gAMAwEAAhEDEQA/AHicUnhbl01HmlZWmcOKouemEKldcgk+LUdVrW7DF2xjqL6G0kK1jYsLgH1IBFx8rj6cBTZeXTHPFzPriyrp6Og3/mmi+LV879vl88ffF/L41tfRVQmEYpHVihTVq0yLJYHUNPw27HESed1DHI0OuWql1aV6EPhZrBdMXi8QL3sST37kWOGNExKgkaSRuL3sfS474D6OOYlybq8NVMotenzJm3J+F0hjIAGxN2U7+QP0Hp04TfKXKfesizGAd5aidBvbcxRWufIXtgFHwBw2K/MYKdtWh2Jcra4VQWNr9u1r/PDJ535uaBIsuo0Sngli1ydMaWcAlArEbkWXcm5bzPrLcleVpp+lmE7nqPGTHEBbSrj4nJ7kqewFhfufLS9pCSJvco1Gqpu5AUgkIdIsyjxeJgNP6L4BF4YPAPKtqqN6usLU1FEusuVIaRQNR6dx8Om512PkADva48suRnw1OYqCCoZKY3Fr+c31WOj5+LsRiK53cyFqG9xpWBgjIMjodndbjQLbFF2PoWA/NFwpHHfFKVc4WnjENJB4YIgALCyhna3dm0gkkk2AFza5rODBgDBj22PMAYMe2wYDzBgwYAwY9x5gDBgwYAwYMGAMGDBgDBj3HmAMGDBgDBgwYAwYMGAMGPQL4margmuiQySUdQiKLlmicAD5kjbAQuDBgwHbtXMUjdgCxVSQotckC9hcgb/MgfMY58XiWur8kzGoed5GEiIYkOkRQt4nYKhBIPweIEBVf+kQ9eJctmnp2jp5zTSEr99C6iACCQBcWuNr3xB8b8RplUCSe7LJTPIVmWMKpGvfWB8LdiCDa5I3GA5vyXJKinqYJ5qedIopY5HdoZLBFdWJJ0+gx0vQ0FW+atVO8JoxTGOBY3YsS7ROXcW0m+g7g9tPzONaj5q0k8XUp0qqiwN1hppXIPkGsukE2Nt7bHCs5Q5lW1WZ9ISzRUsBeRqdWYIg1HTFY7gayBp9AfIHAdCHCv8AZ8/B9T+uyfw4cNA4V/s+fg+p/XZP4cOAZqQhECoAoVbKoFgABYAAdh8hil8GctxTzGtrG94r5CzNJclU1baYg3oPCGIvbYWGLuTbGGu6nSfo6OrpOjqX06rba9O+m/e2+AW3OnmT7lD7rTtapmG7KwBiTbf1DMLgdrbm+wvzacdWcD8uBSSyVdS4qK2clnltZU1fEsQ8h5attrABRtjzifjvJ4pWSqeGSWHYqYuqynbYHSQD6i+3n2wHM+Y8OTQU1PUSLpSp19MG4YiPRdrEfCdYsb72Pyvp5fXvDKksTaXRgysLbEee+2LRzP47OaVnUUMsMY0RKx3te5YjyLbbeQAFzbFQGA6Qz/iqdOGY61Cq1DpHdwi93YKSBawNj6Y5xmlLMWY3LEkn1J3OHvxN+JkH6EH74whcA6eQHFM8lQaKQq8CQs6AoNSkMgsG728RNjfCx4p4uqMwl6lQym1wqooVVB3soG9vpJPzxd/Z2/Cr/qr/AL8WNjkClPPUywTUkMjLG0wmkGthYxR6ArXUDxk3tffAKXBhpUHMCCCuWnjy6l936+iQyIJZmu+lmDmwG+4W1gABjR5kwU9Bn8hFNHJEAshgbwoWZPRbWGo6rdvqwENxnzAkzGKmjeGKIU62vGNOpiACbDZRZRZQNt97WAqmHTzbq1go8omp4YYdQaTprGjIC0UN7qylW2NrkX2HpjPxZmC1fDqVtHT08TX0VQWCO4BBjbQSpKjUysGBDAEbg3sCPwYa+TcTmmyFpp6eleR3EFIxp0LkKPHJJtZwosATuWHiuDfE/Jwf7nQRaZsup62rPWnkr+mpW/i6cETxlUALEEaRY7emkETgw5uYdDQyZXFN1statpyvUWjlQCZS2khVSzE2Ibt4fHY27ypzTLTkUVe+Xwx9ObwQIBaSZdSgO2nUUvdypPZPPsQQmDDa4ez2hzbN6RHoKenXTJrAtaWTR4AQAoIBGy73v54xcc189LFW0ldRwhpyppaiCnREAV1ZlVgoJGi3mWB2Nw1wFVyPj56bLKqhEMbCpJPUa+pdQVWsPytlFu1jc79sQ+V8Py1EVRKgGimjEkhNxsWCgDY3YkkgG2ytvthp8HZvDPw/mSpSxQyU9MEaVB4pNSWJY2uCTHc72Nxttvs8t+KUiyCucUkJ9106g1yJmY7mW9/qHYW8sAkMGL7U81NdXDMKKkjjjBV4RCjK6sQWJJW4awFiDtb0JBtPPOkX3WjnpY4FpJgDeOFVbWRqQs4F7FCbLtupvfbSCZwYa/GHFBgymjjanpfeqyBnkkFPGrLExIQqoUaGZfyrW2On1C2yPLDU1UEAIBmlSME+Wtgt/wC/AaODDU5iZhFlEy0NBTwrojRpJ5oknkdiCe8gZQLEE2Ubk2sBvIVOXUec5NPWRU0dPW0gvKIvAjBF1Hwg20sgJH5QK2uR8QRHL3LhSZVXZsF1TQjpQagNKs5RTKtwbsNfbtsR+VtBUXNnMY0nRpzMtQrqwmu+kuLFo9xoNrgAeEX+HDW4f4uiThueqjoadEjkt7vu0beKJbtquSfFffzUYRfEWcCqqZJxEkIkIPTjFlWwC+EfVf6zgI3BgwYDuPGCtoY5kKSosiG11dQymxDC4OxsQD9IGFpFy2zamULSZu7KouqToSLjstyXslgBYdt9vU/ktxFKfvuZU8IANjClySbfEOmv23/bgL/UZVFoIms0QG6NZYwNRa5UWXbYXP5o7Em8YvFuVQuQKmjjceE2eNSO2xsfkNvlis0/JVZmD5jW1NYwudBcogLfEALkgXsQFK9hse2JuHlBlSqF9zQ2Hdi5J+k6t8BPZdxNS1G0FRDKb2tHIrG437A37b4XvIOoVMtqmdgqitkuzGwHghG5Ow3xM5ryUyyZbLC0DDs8LlWG4/O1Ke1twe5wuuT/ACvpa+CeapMjhJ2hWMMVXwqjamK7k+K3cDbzvsDaq+OsrkjeN62lKupVgZUIIYWIIJ32OPOX/FKVlFEeqjyrqRgHDMemxTWQNxqAD/8AnHfvjD/7Jcq/+Si+1v8A1Yjc05G5ZNukclO23igkI/ufUu/0YCU41q80WJxl8EDsdlcy+MA7XCOqpqBNxdyPD2N7Y5rrOX2ZIXL0VT4blm6bMNr3OoAgjzuDvh2y8ts2hUilziRh3Czgk37W1HWQLAdh67Y9HC3EUptLmNPCoB3hS5J22I6a7d97/VvgOdqrL5IrdSN01XtrUre1r2uN+4+3Gvhkc4+DpqI0rT1s1Y0wkF5b+DR0zZbs2xL9tu2FvgHfwBnlNmuUHKKiUQzqNMTH8oBtSFRYAlSQui92AuPO1QruReao5VYFlH56SxgH6nZW/uxQAcS0fF1aqCNaupCBdIQTSBQvawGqwFtrYBlZXli8NwTT1MqtXzxtFBDEwbQDY63JFu+k7qRsAL3NvPZyyqX32eo6bdEQNF1LeHWXibSPU6VJ27bX7i6gZie++PVkI7Ej6DgLxlnBdTNniwtBMv8A8R1XuukrD1CTJ4trWBsfM7C52xOc6eF6ubN2eKmmkWRY1VkjYhmEdyFIG5AUm3yOFZ1Te9zf6cBmb1P24B4c5OGalsry7TC7e6xWm0jV07RR3LWvsNDXYbC3fcXhORWch3qcsmN4auJrL2OrSQ4Uj1juf/IO291UZmP5R+3HyrEdtsBc+aGYoKlKKAnoZepp0uNy4P31287lxbbbw7C3dicVZC3EWXUtXSSI1TChSWInTdrAso3sjahcBtiGG4tuiCcbFBmUsD64ZHicflRsUPp3Ug4C0Zzy5ejpy1XMkdU5URUa2lkcFiCzlWtGu2xGq522OL3mnBFaOFoKcU7tMKnrGJRdwjdS11G9/ELqNxfe1jZLSzMzFmJJJuSTck/MnHvXb84/bgJ/hjg+eprvdPFBOquwDKQQ6IXVT2KXIAv5XvY9sNOLN6mfh+vXOYSphUinlmUq7y2cKAoAOpHAGsDcMb7BiUdBVuhLI7KSCpKkglWFmBI7ggkEeYOM1dms0+nrSyS6BpXqOz2A7BdRNh8hgHDy+4IrIsmzVZIHR6mMLFGws7FA9/CdxfULX77/ACvrcr+H3my3N6A/eql9No5PCwIBI1KdwC1lJ8r/AFFP9dvzj9uMlLXSROJI3dHHZ0Yqw+gg3GAmOKeDpcv6S1DIJpAzNCDqaMA2XWVuviHiABO3e2GVylzCLMctqMpqSAEHUjYntHqDNbcWKtve9rPuLDdMySlmLMSzE3JJuSfUk98NFeGJMjyuoqKgqtVWoKeFFOvQjbyliDa5QbWJt4b3ubBTOPeIRW5hPOttBbTHa4HTTwJYEC11ANrDucR/DmZimrKecjUIZo5CO1wjBrf3YjsGAc/Njg5syaPMstvVRyRqsgj3ZStgp031XsQCtrrpue5tjyRPuNkNYKz73UV6skVMdpNJRo9bDcqN2O4HwgXu1gp8vzWaBtUMskTEWvG7IbG211IPkPsxgnqGdizsWYkksxJJJ3JJO53wDxyLhaqPCVRB0JOtK5kSO1mZQ8TXA79kYgdzYWBuLpTMsrlp5DHPG8TgA6JFKmx7GxxgEzfnH7cfLNfvgPMGDBgO48LrmdzW+5zpTU6CSqkANnuEQNcKT21EnyvbY3I2uxCcchcx8+FZmlTOosrPpXe/hQCMH5X06reV/PvgOhuGuN9FPCmYVVGlSNQnD1USsvcr4FGm+4BW4t3ufO7q4IuDcHzGEBy05URVWWzVT/fZZY3SFGDRqjWI1amFnN/ylBUWNrt8JypzWuy3M0y6qR1Se/3t7HSbNZ4yDbSdBBsSDb1GAf5wr/Z8/B9T+uyfw4cNA4V/s+fg+p/XZP4cOAYec5zDSxGWeRY0BA1NfudgABuxPoN8UPhXjurkqaY1AVoa2KTprEgTpvBKY2dtb69LqVa29rgAbMTe80zGGNHaUr94QzEEXKqgJLgWJ2HmPX545aquYMs+aLWVGmRFewSSJJQkRYnSiNYEqDsbg388B1pil5Nnaz5rLDO6GaGCN0jjclVPiWUsNrPrI2b8gxGwJa2pSc88pdQWqGjP5rwyX/8A0Vl/vxs5vwyKrM8urqcRlIgzSThh98Rlsirpvr7k3OwB7+WAoftM/wDL/wDqP9DCWoIkaVFlcxxk2ZwusqPXSCNX0Xw6faZ/5f8A9R/oYR2AbXBHKOgzFJDFmEkhjIBUQdIgHsSHZiQfIj0OIzM+Fckp55IZK6rDxOyMBACNSkg2Nt9x3xZfZq+Ou/Qi/bLhacwvwtXfrUv77YC4Qcmo6yBpsrr46i1rxSL03W4Ozm50tcG11AO++2KNRZLGtTJDWyvSGO4J6RlOsEDSVDLba5ve23zwyPZxopjWTyjUIBCVbvpLllKj0JADfMA/PFT5yVKPndWYyCAUU2/OWNFYfUwIwF0o+SVCaD3w18kkQiaUyRRgDStybKSSCALFSb3BG3bFYh4YySU6I8zlic2s08Fk7gWNrW2PckAeeGXwr+Jr/qlX+/PjnQ98BduOuU9Vlq9UlZqckATR32v26indL+tyNwL3NsUjHUPLDTPw5EtRZkMU0bajYdNWkSxItYBRa99rd8cvnAXzgTl1T5nZErxHUaSzQtTsbAG3hfWA/kfLvjPxryxpssGmbMQ0zRs6RLTkk2vbURIdAZhYE+h9MavJL8OUv0S/wZcTXtFfhWL9VT9+bARfCHKvr0hr62oWlowGIbu7WOm6jsAWuB3JIsBuDjJlvCmS1MnRjzGeORjpRpoQEZja24Pqbblex+V2nXZEM24agipSqsIYii69Sh4wAY2Y7jzXysbX2xzlmOWS08rRTRtHIvdHFiL7jY+o3wFz4k5WNRZnR0jSmRKpox1VTTbVJoYBSzbqLHf1+WN/PuV+X0s7wy5xHG676DTs7KDuAxRrXtb0+jfELRczJhUUE0yCU0ClV8RVnU3HjY6uwsLgdhiqV1WZZXkbvIzOfpYknvv54Bn8O8l6avDmlzVJenbVamcW1Xt8TjvY/ZiKq+X+WxyPG+dRq6MVYe6ybMpsRs3qMXT2Z/grv0of2S4UXGH4RrP1mb+I2AtXFPLSCmyxa2nrVqwZVQlF0qAwO1rsQwNrhrbHtiF4e4ZzDN3CRl5RHsZJXJSO/qWJte3ZQSbdsecMV8s8JytFv75UwlWv8DLqUkgLdgQRfcWCfM4bXNbMFybK4KKh+89csCwvqKKBrbVb4mLKCb3t2+QUCfg/KKYmOpzN3mUkOKaEsikWBXUb6rG+4+wY3cn5d5VXkx0eZuJ/yUniC6vkouur6iTsdsLDH0jkEEEgjcEeR+WAsfGXL6ryxwKhAUY2WVDdGNgSASAQfkwHY2uMZODOFqWtdIpK33eaSTQiNAXU7DT49agEm6gW729cOTlZnyZzlctHWjqvCAjljcuhvoe/cOCCNXfZTe5OFJR8PNQ8QQUzHUYq2ABradSmRCrW8rgg4Cw8VcnKbLkR6rMwgkJCqtMWZrd7KJb2Fxc9hceowus4poY5SsExnjsLSGMxEnzGksbW+nDk9pj/AID+3/0MI3AGDBgwHcMiXUj1FsJ3gflKkUtRT11AssfUcx1RlXeOwCgIragTub+ROHJjXTL4xK0oRRI4Cs9vEQOwJ/77D0wGB5YKKmGpkhghRVBZrKqqAqi5P0D1OK3Hky12ZwV9vvFPCRAx2MjyH4wO4QL2JsWJuPCAWzcZ8vIsznpXnc9KnL6oRcCTUBbxBgUsQNx3Fxt3xgi5ezBov9pVYiiawhRtC9EE6I7rZ7hfCZCxYgeW1gtOW5nHURLLE2pGJANiN1YqwIO4IYEfVhc+z5+D6n9dk/hw4ZNDQRwxLFEoREFlUeQ/zPmSdybk4W3s+fg+p/XZP4cOAuHE9DJURxosiQByykyQJO12BFhqbQoZdam4N9QG2+FbxH7OjaYRRTJdUtIZyyl2uTqGlWCi1gFt5dye7wliDKVIuGBBHyO2PvAcv8X8laqgoxUs6S6TaRYgx0A38VyBqXsCbC1x5b4e3K7KDTZRSRltRMfUuP8AxSZbfVrt9WLFVkAEvumkgrp1Xv8AIXLXG2kA3vjW4foGgp0jYk6b2BAGlSSVjFiRZFIQG5uFGAT3tM/8v/6j/QwjsPH2mf8Al/8A1H+hhHYB2ezT/OV36EX7ZcQ3GPMsw5hVxfc/LZOnPIuuSl1O1mIu7a/Ex8ziZ9mn+crv0Iv2y4W/MeBlzeuDKVJqZDYi2zMWB38ipBB8wQcA4uWXNCLMR9z5YFpXZG0GmJiQ28REYU6omtdtj5HcYVfM3l82VVIUMXglGqKQ9za2pXsANQJ8u4IO24H3yfyaSfN6YotxC/VcnsFX/MmwHzPpci7e0lmiNJSU4N5Iw8jD0D6VX6zoOAs/BNOJOEShdUDU1SutyQq3ecamIBIA7mwOFtwhyjjrajR90aVwtmZadndytxewdEA+ne1xthh8Kfia/wCqVf78+OfKLMJIJVkido5EN1dCVI8tiO222AdvODiOXLqOPLKeBo6d4QnvDG+tRsyLp2udtRNviPhsQcInHR/L/mDT53StQ1yoZylmU7LMo/LjtbS47kDcW1LtfSpeZXLWXK5ri8lNIfvctvr0SW2DD7GAuPMAMvJL8OUv0S/wZcTPtF/hWP8AVU/fmxD8kV/25S/IS/wZMTPtF/hWP9VT9+bAVjl/zHnyqUlPvkL/ABwsbAnyZTvpYettxsfKzypK/KuJKcK6jqqp8BOmaIm1yh/KW9txdTtceWERxvwcKL3Z4meSCpgSVJGFgWIuyjYdrjbvYjEFlWYywTJLAzJKjXRl7g/537W7EEg98BYuYnLyXKp1RmEkUgJjkAte3cMPyWFxtcixH0CpYf3Pmr6mT0TSqEneWNzGdmW8LlwAfFYMVB+em/lhA4B6+zP8Fd+lD+yXCi4w/CNZ+szfxGw3fZn+Gu/Sh/ZNhRcYfhGs/WZv4jYCy8j1T7t0+skECTRbzbpsLHbtpLenYYsHtI0biuppCPA9PoBuPiR3Lbdxs67+d/kcLXhnPGo6yCoS94ZA1gbXXsy/QykqfkTjoXjzI48/ypJqJw8kfjiFwLnYPG9x4Wt5XA1BbmxvgOZ8GMlRTsjMjqVZSVZWBBBGxBB3BB8jjHgHB7N2r32psBp6Aub7jxi1hbfzvv6Y1eN/xvj/AFmj/ZDix8qKSLJ8rmzGtPTM9tCEeMoLlQgNiS5JNu1lVthchYZLnD1ee09RJYNNXROQOwvKmw+gbfVgGR7TH/Af2/8AoYRuHl7TH/Af2/8AoYR1sB5gxf8ALOAaWGlimzSeWlao1GGNEBJjUL43vuty2wsNhfz2MAx8u9o+ka3Wp5ozbfTpkF/QbqbfO2N7/wB4bLfzaj/8a/8ArxzXgwD1zb2lF02pqQliD4pnAAPl4UB1fRqGKTmHPPNJDdZliFybRxr5+XiDE2xQMGAamTe0NXRsOukVQm1xbptsD2ZbgXNibqe21r4i+Deb8uW0skMMEbtJUNNrkZiAGVV06Vtv4QdWr6sL/BgL9PzyzVmVhOqhfyViSzfpXBPy2IxO5L7RdWhAqIYpl8yt4m+3ddv0frwpMGA6NpvaIy91++RTob7DQr9rEG+oef7MZJ/aJy8KSqVDHyXQov8AXr2xzdgwF/5rcykzZqfpwtEsAfd2BLF9HkBYW0epvfytil5VUxxzRvLEJo1YFoixTWPTUN1+kY1MGAa/DnOeloNfuuUpF1LaiKliTa9t2jJtudvnjHn3N6irW1VOTxSPt4+uVc2FgCyxBiPkTbCswYBpJzyNPCIsvoKekW2+5kJNgA2wTU1huX1E/tpmVcSR+9SVFfB78ZAbh5Wj8ZKnXqUE7AFdPax+QxAYMA5Kb2gY46cU6ZaohVOmE94NtFrW3iudvrwuOKM6pagx+60S0mnVqtM8uu9rX1AabWPbvfEFgwGWlqnjdXjYo6EMrKbEEbggjscMuh57ztC0FfSw1sZFjq8BJFiC3hZTa19lBvY32wr8GAaPD3NuioZGkpcoSJ2XSWFU7HTcG3ijNtwO3oMYOL+a1LmIZpsrTrdJo0m94a6XvpNgih9LG4B+frha4MAz6TnMnucNHUZfFUU8UKRkNIdRZRp1qdPgOm9gNwT8WMOW8ZZNSP1oMtmklUgoJ5gVU37j4twNwSpsQO3fC2wYCe4w41qMyn6tQw2FkjW4RB/RBJ79ySST9QA0MjrYop0eeAVEa31RFyga6kDxLuLEg/VjQwYBu5Bzzp6KMx02VpEhOohagm59STESfrOKzxNxvQ1azFcqSKeYlusKhzZibltGkKb7/bikYMAYsPCPHdVlshamksrEa42GpHt+cP8AMEH54r2DANHM+aNBmCg5jlt5VAHWp5NLHfcG9jb0BLdz2xHRcX5TTHXTZYZZLGxq5daq1rA6ACHG+4NuwsQdwv8ABgJzirjSqzGQPUyatIsqAaUW/fSo9fMnc2G+wxM8JcbUVGsLPliT1ETFhO07rc6iynRpKgqLAfQD3xSsGAcmZ8/oakBajKoZgpuBLKHAPa4DQm2NBOb9ApBGRUYINwQUBBHmPvGFVgwFi4640kzOraocaBpCpGDqCKPK9he5JJNu59LDBiu4MAYMGDAGDBgwBgwYMAYMGDAGDBgwBgwYMAYMGDAGDBgwBgwYMAYMGDAGDBgwBgwYMAYMGDAGDBgwBgwYMAYMGDAGDBgwBgwYMAYMGDAGDE1wjwrLmNUtNCVVmDNqe+kBRck2BPy7dyMb/HfLuoypohO0biYMVaMm11I1A6gDcalPa24+eAq2DBgwBgx7bHmAMGDBgDBi38CctZ81ExhkiTolQepq316rW0qfzTioYAwYMGAMGDBgDBgwYAwYtnFPLmehFJ1Hjf3wHQE1bW6fxalFv5wdr9jjW4w4CqcsMQqQg6oYrofV8Om9/T4hgK5gwYMAYMe2xeeJeUdTRTUkUksLNWTCJCmuysSi3a6g28Y7X88BRcGJ7jPg+XLan3eV0dtCvdL2s1x+UAfLEDgDBgx7bAeYMXDhjlnPXUU9XHJEqQFwyvq1HQiyG1lI7Nbv3xT8AYMNHhbkNUVMCz1E6UqOoZQyl33I06hqULcG48V+22+0Zx9yeqcsj62tZ4NQUuilSt7AGRTfSCxsCCRe17XGAoODFnq+XdXHl617BOgwUgh/FZjpHh+k4rGAMGDBgDBi3Ly1nOU/dPqRdG19Hi17S9H83T8W/ftio4AwYMGAfPIDJPd6Opr5EPjBVDpLMY47s+gBSxuwtZb3KdrgYlOYlK+acOrVNG0c0K9cxsuggqSkos5va2phfchV2ubYj8y5qUmV5XT0+XSxVMyBU3RtNgCXdgNO5bsL38V97G5wLzySpM8eZmGFSo0FUYKwOoOrXZjcgraw7avlgIWbgajquGVrKeAJUxRhnZWY6jEdMl73G4BfwgWNhewN5HPuWFJFSZdSdJUrauREea7EqFXXMwAYoxGygXF9Vx221uU3HFJl01bSy1C+79UyQS22YfD5LcEoENj20n54i+POZ6NntNUwWlhowoUjs+q5k0kgEGzaRe9it/O2AtueT5LlU8FA2XpMzhdUjRo7AOQoYu4uxO5stgPK19o/NOVVHBn9FEI9VNVJMWhZmNmjRm2NwdO6kC5NwfK2JDPqPJ81qIK85gkLIF1o0iKxCEMAVc3QjcGwIPl230c15o0c/EFDIsgFNSpOGnYEAtIjDYWuV2UA23JPlY4CZVMlps1TLEy+N5ZLaneMSKjFdai8tzuu/h23Hneyn5w8Nw0WaPHTrojZFk0eSlr3C+i7bDyxPV3FVK3Fa1gmU04ZD1d7bQBD5X+LbtiG5z59BV5n1aeRZY+ii6lva41XG4HrgLz7NPwV36UP7JcIs4bnIfi+kokqxVTrF1GiK6r76RJe1gfUYyfyP4Z/+ozf/eP/AOGAy8t+EKGmyp82r4xOLMURl1qFDGIDQdmZn2u2w2O25xKNkWWZ3llRUUlItNPAGAWNVU6kXWLpHs4YG19NyQQPhGMXCfEuWT0VTk08/TgWSRYJmbQHi6jSo2s2UOG3swAOwsdxjKM5y3I8rqYKWrWpqJwxDRlS2pl0L4o9kCAFt2uCSR8QwH3lHCuVU+R0+YVVKrssSSHdiXe9gCpbS1za4Ita+3ljDx1kuXVnD/3RpqVKZlAZOmiRn+dELq4QWcXuQe+wItcgxWfcY0j8Lw0izqahUhBi3uCrgkdrbD54xLxdSfyS9z66+86bdLfV/vPU9LfDv3wFmqMmyvIstgeqo0qZ5QobUiylpLan0tINKKLkCwBI03ubkR3MPhDLBkRraKnCF+kyPd7gMwBuGYi9rj/u+J6ulpMxyWlfNxJTWWK0xst3ZL64ioZSrqCbFdrjYEA485pLAOGQKZSkP3npqwZTp1ra4fxdt99/PAQPE+UZfQTZRI9IZFnjfUokf+ctT6G8TbWLNsPXEzz8zKkjhjSenMs0kcogkDW6TeC5IuL7kevbFM5pcX0s65SYJRL7sD1AoN12p9twNzob7MWXmpVZbmtCtVHXRiSnjkaOLWgZi2k6GRiHBuo7fPvgIDnrwbSUKUhpYViMjSBrFjfSEt8TH1OJLjnlxRrS5YKeJYZKuohieQFjtIhvsSR337eWJzietynO6Wmlmrkg6JLtH1FV/Eql00uAxOwAZQfOwPlGcyeYdD0svNJMkxpKuKTprqvojVvNh9A7+eA3uKpMkyloKKahSQSpdpOmGdEJ062cjWxJDHwG40mwFxfPzppVlq8mjcXR6zSwuRdWaEEXFiNj5YxcWU+SZs0FZLXpH00AZOoqs0YJbQyE61Nyd1F9z32Ii+ZfHVFUVmUvDUI6wVYeUgN4F1xG5uPRT29MB7LwJRHiYUpgBg9016CznxXO9y1/77YnKGHJFzN8qWgiMhViXePX49GoorNd18A1XBAuDbc7wjcd0P8AKYVXvCdD3TR1LNbVc+Hte/1Yr1LxVSjiw1hmX3Ys56u9t6coPK/xbdsBu0PBWWw5/WU9QsjxRhGhgSOWS5kCNuYtTaU1BfFsdQ323v8Ak/C9HXrOs+TR0kaOojYxrE8gsbkaArpb6bG48wQIXhnj6hGe5jIamNY6iOnEcjHSjGNLMNTWC7nzt54lMl4qpKGWdqnOUqjMwMa6tSxorOQo0Fhc6rHtfSMBA8pEAyDMwOwlqQPqgQYQiNYg+hw5uAeLaOlyrMqeWpjEkk1R0wNRDholRWXw9mI2vY/IYTtFVtFIkiEq8bB1YdwykEEfQRgOj3zvLM/oYopqjoOCGMYkWN1ceE2DXV1N9u+xHYjaH424ZzCjy5Y2nFbQRGPrRtGElESOH+LUSyjSBcEEDysNtnPMxyjiCliMtYtNNDv43WMqXC61tIQJB4Rup2sN97HT4o4py7L8kfLqao96keMxjQ4exfdnZhdVUXPhU+g9TgLJm+b0K8OxzPSFqMrHpptW4BcBfFfyO/fFBqOEaJuF3rkpws5LMr6muB70UA+K2yWXtif4fzTLsw4fioZq2OndUUPrdUZWRyQRrIDA6b7G9iO2MXB+bZbVZG+VzViwlTIut2WO69Yyo6F/CwN1ut7/ABDbvgIXhvgujk4Znq3gVqhEmIku1wVJsbBrbfRiahybLckymnnq6Rameo0XWRFZtTKXICy/zaqNjYXva/fGbMeJMqpcjqcvpqtJHWKRBsbySG9yCF0kE9iDa1tz3x8RZxlud5RBBVVSU9RAEu0rgOGUaSymRh1A4FzudyL7gYCX4ir6RuGGlpIgtMdDiEggf7yhkQi+3j1jY29NrYrXH3LGllgy+bLouklTLGhK6j4JwCjEOdrfMru1u5FtrjLiXLIsgly+kqUkZERFUXJYiVGZrgaSSdTEjbc4sHIjNnfLWglRkaklMfiQqNJ8VrkAFgxYEdx4b9xgKPzZocuy2eGGno4i7RmR9WtvCTpS139Vft8sGF9x7xCK7MaioW+l3slxY6FAVb7D8kDvvgwFfwYlsm4Tq6tS1PTyyqpsWRSQD6X7X+WPnNOF6qmdEnp5Imk+AOpGrcDw+u5H2j1wEXgw/ODuU9NT5aKiuopqiobcwqCXUFtICoGUbDxEk9r/AEYSOeRqKqcIhjUSuFjYWKgMbKwubEDbue3fAaODHRuc8J5LQZfFVVNFqVljB0aiSzre9jIB6+eIjiHl1lVdlktbll1MSMQEJCkp4mWRZd1NvO48juO4InBiayngytqk6kFLNKnbWqEg+Wx7Ht5Yw5xwvVUlveKeWIN2LoQD32B7X2O2Ai8GLJ/7NsyuB7lUbi4+9ntt9nfEfT8L1UlQ1MkEjTpfVGFJZbd9Q8u4+0euAi8GJfOOEaykUNUU0sSk2DOhAv6X7DGai4GrpollipJnjf4XVCQbnTtb54CCwYms24LraWPqT00sSXA1OpAuewJ8sXbL+TbyZNJVGKp98DDpwjTZkLRjVp06j4WY/F5YDR4e511dNSrTPHDURIAqiZSSFXspsbMBta42sMRfHPM2qzQIs2hIkOpYowQNVramJJLGxNvS59cROX8IVk8kscVNLI8LaZFVSSjAkWb0NwRb5HBm/B9ZSoHqKaaJDtqZCB5dz2HfzwEPgwYsVNy7zGRA6UVQVbcHpkX+3AV3BiR/k7Ue8+69GT3i9ukVOu9tXb6N/oxKDlrmZJHuNRt/4Z/7OArWDGzU5bLHKYXjZZVbSYyDq1drW73xbcg5aVoq6b3iim6JniEmpDbQXUNqtuBYm58hgKTgxfOc2QQUeZdKmjEUfRRtIJO5LXO5J8hjFyq5efdSpbWxWCGxkI7m97Ip8ibHfyAOApGDHQE9JwzFWLRNEhkvoZyZNCuNtLyFwNRO1xcA3BIxVuLOVsVDnNAgPUpayoVRG5OpQHjDoxFrrZxY9+4Pa5BUYMNnmrywda2NctonMXQUv0lZl1l5R3JO+kDa/p64pvDmRNDmcENZSTP4vFThDrcWb4QSt9xe4PkcBWMGGxHw9Ry8R0tOKGSCneM6oJwUJIjmOrZ2Nrgef5P21TmDkCx5xPS0sVgJFSOJLsblE2W9ySSf78BUsGGdy45W1DZhGK+ik930vq6ilVvpOm5BB72xFcfcHn7tVNJQU5IQIVijBaw6UbMdyT3Yn68BRsGJqu4KrYYnmlpZo40Nmd0KgHUE8/6RAx95bwNXVEYkhpJpEPZlQ2P0Hz+kYCDvhjZ5z0railanVIoVddDMgYsVtYgFmIW42O3niiyZLOtR7s0TifWE6RUhtRtYWPrcW9bjEwOW2ZXI9yqLgA/zZ7G9v2HAVrBjZzHLZIJWimRo5E+JHFiPPcH5G+DAP/ifM5cs4ZpPcroXWJTIACVEiNI7XtYEvtfaxbbe2CXNJMw4VeoqyI5Y1LpLsNTwt4HUXsCxHT+ZJsNwMYuRGctW0M1JUpHLDBZVDrqurajpa5IIHYbbDbEf7QufSwrBQxaUp3j1Mqi19DWVfQKLA2A7gegwExW8S1I4SWqEzioKoerfxbzhTv8Ao7Y55qKhpHZ3JZnJZmPckm5J+k4eeYfiQv6Ef+JGEQMB1ZxU9CMog+6IY09odl1316fD/NkH1+WKFxHzZy6nyxqPK0b74jILqVVAwszMXuzsQT9dyT6zfOX8XYf0oP3TjnTAdJURniyWmFRVwZbAI49MkRZ5CugMoBYgBm3JVQ2wNv6ODnS6Pw/E6ydYF4SszAXcFT49gLFhvsB3xYOX8ceY5LRmrhilAWwVkDLeMtErWa/i0jv8ziB501RkyBHIALSRGw2A+LtgN/mzxxPltBAabSJJjp1surSAlyQDsTe3e42Oxvti5bz/AOxZq6SbpzVLSyz1HTD6SrMmoIq2sqrqsQQCSTttiC9oj/caH9M/uDEH7P3EMgnkoiFaCXU5DAkghSDbe1iAAbg3sMBfafOKaoyyqgaslzBXSQGUUzkqStwCUjKgg+IEjbb0GI/LM/kouEI6iGwkSIBSQDYvNovYgg21XscbPOau+52VdOjSOFaiQxPoQL4WV2bTbYE2te17E2sbEQdf+JC/oR/4kYDerM4krOD5Jqgh5DGQWIG5SbQGP9Kyjf1xH5LxPVfyTqKjrydaOQKkl/EqiSFbA+mkkfWcfeW/iS/6En+IONv2d68yUNRAyqUjcEbbnqagwa5sR4Btb174DT5O8UqmX1ZqzUx9WaSY1Yicp41RWYSqrKrhlJ327d9xiW42y2pfJKj3etirqdVZi0iiSQqr6yRMkmglAD+R+TjW5aZy0mZ5rlzqj0wqKlwjLe15SpQC+nQRvpt3J9cZ+c2Yfc7LRT0cUUMdSXRwi6bA6L6dJABYEg3BuMAhuGIGetplVFdmnjARmKhiWFgzDdQT5jfHSmb1zpVUnvmZR0rkralpwT1SxsQ5e5ZSRpDaF/K8zZeZMnzJqeohnS2uGRZF1C4upDC48xcY68zWihAWrMETVEaqEkZAWUE2srfEB427HzOApPHEY/lJk5sLkSAm25A1WufO1z9pxh4w48q4OIqOkjdRA7Qh00g6uqxQknvcDcWIAIGx89jjn8Y8m+iT9hxVuYf420H6dL/EOAteYZZC3FtOz2DChMqi4GuUNIg2PxER3ItuNAPkcQ1Vx/XpxOKXcwGRYhBZbdNlU9S9rk2++bnYXXzxF85s6kpM+oqiIgPHToRe9jeSYENYgkEEgi/Y4bgmUwwVhij67JCuvTuFlaPUqn4gPETa/f1wCG9oL8L/ANhH+18Wb2aZBauW41XhNr72HVubem4+3FZ9oL8L/wBhH+18U/g7imegqkmgazfCVa+llO1nAI1Dz+RAPlgCv4YqlzBqR0dqkyabC5Lkm+sE2JBHi1Hy3NsMnN+B5qDMspNRXvVNJWoEVw/hAePUQWdgNygt5/Vh3ZUwmihnZE6jxIdQXcalDEKTcgXJ2vjnOfieet4lpjM1xFXJGiDZVVZgPCPU2uT3J+qwMTmTx5V0ucUFNC6rE4jZ10g69cjxkMTvYKNgLb772Fs/HSD+UmTmwuRICbbkC9gT52uftOKvzi/GHLv0IP8AESYtXHf4x5N/af54CNzv8c6P+p/0p8bPCdCj8VZnIwu0SLo7baljBIuLg2FrjyJHnjWzv8c6P+p/0p8VjNM/lpOLpGiI++TxwuGFwUkEQI9R5EEeYHlcELJwrzBrpeJJqWQkwapY+lpA0LHqKsDsb7bk3uG87Lb3LPx1qv6kfwIMM+sgjhkWZIoxLK6RvJpAYqSdiwsTvvvhYZZ+OtV/Uj+BDgK9zB5gTVmatl2oe5+8RwPGEALlJV1EsRrB1gjwkCyj1N2fxzmsVMadGzH7nhQSqJErhwLLY3UgKAfht5j0FucOOXIzauINiKyexH9a+OiOWmbnNcvjmrY4ZZIpCFYxjuqr47G4DHUblbD0AwFa5hzwT5rks8WzmrRSWikjZ01xMpUugDqu/nt1F9dtzmJzAqqPOKGmhZRDIIzIpQEtrlaMgsQSoAUW027nvtaocWcSS1PE9HFJYJS1kccYW/brLdjcnxGwBIt2GNvnH+MOXfoQf4iTAa/tJU6irpXA8TQspPqFa427D4j9uDGX2lf94o/6uT95ce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8" descr="http://3.bp.blogspot.com/-TFv-LbY_Nhk/Tt-u07gUS6I/AAAAAAAAAJE/Rx3TvaN9pQc/s1600/UOB+CO90S+138.jpg"/>
          <p:cNvPicPr>
            <a:picLocks noChangeAspect="1" noChangeArrowheads="1"/>
          </p:cNvPicPr>
          <p:nvPr/>
        </p:nvPicPr>
        <p:blipFill>
          <a:blip r:embed="rId3" cstate="print"/>
          <a:srcRect/>
          <a:stretch>
            <a:fillRect/>
          </a:stretch>
        </p:blipFill>
        <p:spPr bwMode="auto">
          <a:xfrm>
            <a:off x="539551" y="2132856"/>
            <a:ext cx="5163599" cy="345638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ALSPAC</a:t>
            </a:r>
            <a:endParaRPr lang="en-GB" dirty="0"/>
          </a:p>
        </p:txBody>
      </p:sp>
      <p:sp>
        <p:nvSpPr>
          <p:cNvPr id="3" name="Content Placeholder 2"/>
          <p:cNvSpPr>
            <a:spLocks noGrp="1"/>
          </p:cNvSpPr>
          <p:nvPr>
            <p:ph idx="1"/>
          </p:nvPr>
        </p:nvSpPr>
        <p:spPr>
          <a:xfrm>
            <a:off x="539552" y="1844824"/>
            <a:ext cx="7772400" cy="4114800"/>
          </a:xfrm>
        </p:spPr>
        <p:txBody>
          <a:bodyPr/>
          <a:lstStyle/>
          <a:p>
            <a:r>
              <a:rPr lang="en-GB" dirty="0" smtClean="0"/>
              <a:t>Large birth cohort study in Bristol area of England</a:t>
            </a:r>
          </a:p>
          <a:p>
            <a:endParaRPr lang="en-GB" dirty="0" smtClean="0"/>
          </a:p>
          <a:p>
            <a:r>
              <a:rPr lang="en-GB" dirty="0" smtClean="0"/>
              <a:t>Approx 14,000 mothers recruited in pregnancy 1991-92</a:t>
            </a:r>
          </a:p>
          <a:p>
            <a:endParaRPr lang="en-GB" dirty="0" smtClean="0"/>
          </a:p>
          <a:p>
            <a:r>
              <a:rPr lang="en-GB" dirty="0" smtClean="0"/>
              <a:t>Data from Questionnaires, clinical assessments, biological samples, record linkage available on mothers and children during pregnancy and multiple times since then</a:t>
            </a:r>
          </a:p>
          <a:p>
            <a:endParaRPr lang="en-GB" dirty="0" smtClean="0"/>
          </a:p>
          <a:p>
            <a:r>
              <a:rPr lang="en-GB" dirty="0" smtClean="0"/>
              <a:t>By age 11, over 93 different autistic trait measures had been measured  (Steer et al 2011, </a:t>
            </a:r>
            <a:r>
              <a:rPr lang="en-GB" dirty="0" err="1" smtClean="0"/>
              <a:t>Plos</a:t>
            </a:r>
            <a:r>
              <a:rPr lang="en-GB" dirty="0" smtClean="0"/>
              <a:t> One)</a:t>
            </a:r>
          </a:p>
          <a:p>
            <a:endParaRPr lang="en-GB" dirty="0" smtClean="0"/>
          </a:p>
          <a:p>
            <a:r>
              <a:rPr lang="en-GB" dirty="0" smtClean="0"/>
              <a:t>Diagnosis of ASD ascertained from medical and school records </a:t>
            </a:r>
          </a:p>
          <a:p>
            <a:endParaRPr lang="en-GB" dirty="0"/>
          </a:p>
        </p:txBody>
      </p:sp>
      <p:pic>
        <p:nvPicPr>
          <p:cNvPr id="4" name="Picture 2" descr="https://encrypted-tbn1.gstatic.com/images?q=tbn:ANd9GcTdS0jtpERpTCopzFjms6sGCtjVCBh9AEmsnjrTt33AnZgZoiuR"/>
          <p:cNvPicPr>
            <a:picLocks noChangeAspect="1" noChangeArrowheads="1"/>
          </p:cNvPicPr>
          <p:nvPr/>
        </p:nvPicPr>
        <p:blipFill>
          <a:blip r:embed="rId2" cstate="print"/>
          <a:srcRect/>
          <a:stretch>
            <a:fillRect/>
          </a:stretch>
        </p:blipFill>
        <p:spPr bwMode="auto">
          <a:xfrm>
            <a:off x="4067944" y="0"/>
            <a:ext cx="936104" cy="147475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dirty="0" smtClean="0"/>
          </a:p>
          <a:p>
            <a:r>
              <a:rPr lang="en-GB" dirty="0" smtClean="0"/>
              <a:t>In ALSPAC, children from low SES families have higher risk of autistic traits</a:t>
            </a:r>
          </a:p>
          <a:p>
            <a:endParaRPr lang="en-GB" dirty="0" smtClean="0"/>
          </a:p>
          <a:p>
            <a:r>
              <a:rPr lang="en-GB" dirty="0" smtClean="0"/>
              <a:t>BUT</a:t>
            </a:r>
          </a:p>
          <a:p>
            <a:endParaRPr lang="en-GB" dirty="0" smtClean="0"/>
          </a:p>
          <a:p>
            <a:r>
              <a:rPr lang="en-GB" dirty="0" smtClean="0"/>
              <a:t>Those who get the diagnosis of autism appear to be from high SES families</a:t>
            </a:r>
          </a:p>
          <a:p>
            <a:endParaRPr lang="en-GB" dirty="0" smtClean="0"/>
          </a:p>
          <a:p>
            <a:pPr>
              <a:buNone/>
            </a:pP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t>
            </a:r>
            <a:endParaRPr lang="en-GB" dirty="0"/>
          </a:p>
        </p:txBody>
      </p:sp>
      <p:sp>
        <p:nvSpPr>
          <p:cNvPr id="3" name="Content Placeholder 2"/>
          <p:cNvSpPr>
            <a:spLocks noGrp="1"/>
          </p:cNvSpPr>
          <p:nvPr>
            <p:ph idx="1"/>
          </p:nvPr>
        </p:nvSpPr>
        <p:spPr/>
        <p:txBody>
          <a:bodyPr/>
          <a:lstStyle/>
          <a:p>
            <a:r>
              <a:rPr lang="en-GB" dirty="0" smtClean="0"/>
              <a:t>Autism may be more common in socioeconomically disadvantaged groups</a:t>
            </a:r>
          </a:p>
          <a:p>
            <a:endParaRPr lang="en-GB" dirty="0" smtClean="0"/>
          </a:p>
          <a:p>
            <a:r>
              <a:rPr lang="en-GB" dirty="0" smtClean="0"/>
              <a:t>It is these (low SES) groups where autism is also less likely to be recognised</a:t>
            </a:r>
          </a:p>
          <a:p>
            <a:endParaRPr lang="en-GB" dirty="0" smtClean="0"/>
          </a:p>
          <a:p>
            <a:r>
              <a:rPr lang="en-GB" dirty="0" smtClean="0"/>
              <a:t>This socioeconomic bias in diagnostic labelling needs to be further discussed and addressed</a:t>
            </a:r>
          </a:p>
          <a:p>
            <a:endParaRPr lang="en-GB"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a:t>
            </a:r>
            <a:endParaRPr lang="en-GB" dirty="0"/>
          </a:p>
        </p:txBody>
      </p:sp>
      <p:sp>
        <p:nvSpPr>
          <p:cNvPr id="3" name="Content Placeholder 2"/>
          <p:cNvSpPr>
            <a:spLocks noGrp="1"/>
          </p:cNvSpPr>
          <p:nvPr>
            <p:ph idx="1"/>
          </p:nvPr>
        </p:nvSpPr>
        <p:spPr/>
        <p:txBody>
          <a:bodyPr/>
          <a:lstStyle/>
          <a:p>
            <a:pPr>
              <a:buNone/>
            </a:pPr>
            <a:endParaRPr lang="en-GB" dirty="0" smtClean="0"/>
          </a:p>
          <a:p>
            <a:pPr>
              <a:buNone/>
            </a:pPr>
            <a:r>
              <a:rPr lang="en-GB" dirty="0" smtClean="0"/>
              <a:t>        Higher maternal education                         offspring Autism</a:t>
            </a:r>
          </a:p>
          <a:p>
            <a:endParaRPr lang="en-GB" dirty="0" smtClean="0"/>
          </a:p>
          <a:p>
            <a:endParaRPr lang="en-GB" dirty="0" smtClean="0"/>
          </a:p>
          <a:p>
            <a:r>
              <a:rPr lang="en-GB" dirty="0" smtClean="0"/>
              <a:t>Consistent finding in contemporary US studies (</a:t>
            </a:r>
            <a:r>
              <a:rPr lang="en-GB" dirty="0" err="1" smtClean="0"/>
              <a:t>Bhasin</a:t>
            </a:r>
            <a:r>
              <a:rPr lang="en-GB" dirty="0" smtClean="0"/>
              <a:t> 2007, </a:t>
            </a:r>
            <a:r>
              <a:rPr lang="en-GB" dirty="0" err="1" smtClean="0"/>
              <a:t>Croen</a:t>
            </a:r>
            <a:r>
              <a:rPr lang="en-GB" dirty="0" smtClean="0"/>
              <a:t> 2002, Durkin 2010, Van Meter 2010 etc)</a:t>
            </a:r>
          </a:p>
          <a:p>
            <a:endParaRPr lang="en-GB" dirty="0" smtClean="0"/>
          </a:p>
          <a:p>
            <a:endParaRPr lang="en-GB" dirty="0" smtClean="0"/>
          </a:p>
          <a:p>
            <a:pPr>
              <a:buNone/>
            </a:pPr>
            <a:endParaRPr lang="en-GB" dirty="0" smtClean="0"/>
          </a:p>
        </p:txBody>
      </p:sp>
      <p:sp>
        <p:nvSpPr>
          <p:cNvPr id="4" name="Right Arrow 3"/>
          <p:cNvSpPr/>
          <p:nvPr/>
        </p:nvSpPr>
        <p:spPr>
          <a:xfrm>
            <a:off x="4788024" y="2492896"/>
            <a:ext cx="7200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25613" y="188913"/>
            <a:ext cx="4559300" cy="611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3850" y="1125538"/>
            <a:ext cx="8207375" cy="500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23528" y="2132856"/>
            <a:ext cx="7772400" cy="4114800"/>
          </a:xfrm>
        </p:spPr>
        <p:txBody>
          <a:bodyPr/>
          <a:lstStyle/>
          <a:p>
            <a:r>
              <a:rPr lang="en-GB" dirty="0" smtClean="0"/>
              <a:t>Issue widely debated after </a:t>
            </a:r>
            <a:r>
              <a:rPr lang="en-GB" dirty="0" err="1" smtClean="0"/>
              <a:t>Kanner’s</a:t>
            </a:r>
            <a:r>
              <a:rPr lang="en-GB" dirty="0" smtClean="0"/>
              <a:t> initial descriptions</a:t>
            </a:r>
          </a:p>
          <a:p>
            <a:endParaRPr lang="en-GB" dirty="0" smtClean="0"/>
          </a:p>
          <a:p>
            <a:r>
              <a:rPr lang="en-GB" dirty="0" smtClean="0"/>
              <a:t>Relatively less recent attention</a:t>
            </a:r>
          </a:p>
          <a:p>
            <a:endParaRPr lang="en-GB" dirty="0" smtClean="0"/>
          </a:p>
          <a:p>
            <a:r>
              <a:rPr lang="en-GB" dirty="0" smtClean="0"/>
              <a:t>But high SES-autism relationship still consistently observed (</a:t>
            </a:r>
            <a:r>
              <a:rPr lang="en-GB" dirty="0" err="1" smtClean="0"/>
              <a:t>Bhasin</a:t>
            </a:r>
            <a:r>
              <a:rPr lang="en-GB" dirty="0" smtClean="0"/>
              <a:t> 2007, </a:t>
            </a:r>
            <a:r>
              <a:rPr lang="en-GB" dirty="0" err="1" smtClean="0"/>
              <a:t>Croen</a:t>
            </a:r>
            <a:r>
              <a:rPr lang="en-GB" dirty="0" smtClean="0"/>
              <a:t> 2002, Durkin 2010, Van Meter 2010 etc)</a:t>
            </a:r>
          </a:p>
          <a:p>
            <a:endParaRPr lang="en-GB" dirty="0" smtClean="0"/>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2860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these SES gradients?</a:t>
            </a:r>
            <a:endParaRPr lang="en-GB" dirty="0"/>
          </a:p>
        </p:txBody>
      </p:sp>
      <p:sp>
        <p:nvSpPr>
          <p:cNvPr id="3" name="Content Placeholder 2"/>
          <p:cNvSpPr>
            <a:spLocks noGrp="1"/>
          </p:cNvSpPr>
          <p:nvPr>
            <p:ph idx="1"/>
          </p:nvPr>
        </p:nvSpPr>
        <p:spPr>
          <a:xfrm>
            <a:off x="539552" y="1700808"/>
            <a:ext cx="7772400" cy="4114800"/>
          </a:xfrm>
        </p:spPr>
        <p:txBody>
          <a:bodyPr/>
          <a:lstStyle/>
          <a:p>
            <a:endParaRPr lang="en-GB" dirty="0" smtClean="0"/>
          </a:p>
          <a:p>
            <a:r>
              <a:rPr lang="en-GB" dirty="0" smtClean="0"/>
              <a:t>Greater awareness and access to ASD diagnosis in high SES parents?</a:t>
            </a:r>
          </a:p>
          <a:p>
            <a:endParaRPr lang="en-GB" dirty="0" smtClean="0"/>
          </a:p>
          <a:p>
            <a:r>
              <a:rPr lang="en-GB" dirty="0" smtClean="0"/>
              <a:t>Perception of clinicians?</a:t>
            </a:r>
          </a:p>
          <a:p>
            <a:endParaRPr lang="en-GB" dirty="0" smtClean="0"/>
          </a:p>
          <a:p>
            <a:r>
              <a:rPr lang="en-GB" dirty="0" smtClean="0"/>
              <a:t>Etiological significance? </a:t>
            </a:r>
          </a:p>
          <a:p>
            <a:endParaRPr lang="en-GB" dirty="0" smtClean="0"/>
          </a:p>
          <a:p>
            <a:r>
              <a:rPr lang="en-GB" dirty="0" smtClean="0"/>
              <a:t>Desirability of the label?</a:t>
            </a:r>
          </a:p>
          <a:p>
            <a:endParaRPr lang="en-GB" dirty="0" smtClean="0"/>
          </a:p>
          <a:p>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ibris">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KI_m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KI_mall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15130</TotalTime>
  <Words>1130</Words>
  <Application>Microsoft Office PowerPoint</Application>
  <PresentationFormat>Bildspel på skärmen (4:3)</PresentationFormat>
  <Paragraphs>215</Paragraphs>
  <Slides>37</Slides>
  <Notes>6</Notes>
  <HiddenSlides>0</HiddenSlides>
  <MMClips>0</MMClips>
  <ScaleCrop>false</ScaleCrop>
  <HeadingPairs>
    <vt:vector size="4" baseType="variant">
      <vt:variant>
        <vt:lpstr>Tema</vt:lpstr>
      </vt:variant>
      <vt:variant>
        <vt:i4>1</vt:i4>
      </vt:variant>
      <vt:variant>
        <vt:lpstr>Bildrubriker</vt:lpstr>
      </vt:variant>
      <vt:variant>
        <vt:i4>37</vt:i4>
      </vt:variant>
    </vt:vector>
  </HeadingPairs>
  <TitlesOfParts>
    <vt:vector size="38" baseType="lpstr">
      <vt:lpstr>kibris</vt:lpstr>
      <vt:lpstr>Socioeconomic factors in relation to Autism Spectrum Disorders </vt:lpstr>
      <vt:lpstr>The usual fate of postprandial talks! </vt:lpstr>
      <vt:lpstr>Background</vt:lpstr>
      <vt:lpstr>But ...</vt:lpstr>
      <vt:lpstr>PowerPoint-presentation</vt:lpstr>
      <vt:lpstr>PowerPoint-presentation</vt:lpstr>
      <vt:lpstr>PowerPoint-presentation</vt:lpstr>
      <vt:lpstr>PowerPoint-presentation</vt:lpstr>
      <vt:lpstr>Why these SES gradients?</vt:lpstr>
      <vt:lpstr>Usual differential or mis-diagnoses</vt:lpstr>
      <vt:lpstr>PowerPoint-presentation</vt:lpstr>
      <vt:lpstr>PowerPoint-presentation</vt:lpstr>
      <vt:lpstr>Study 1</vt:lpstr>
      <vt:lpstr>Aim</vt:lpstr>
      <vt:lpstr>PowerPoint-presentation</vt:lpstr>
      <vt:lpstr>Materials and Methods</vt:lpstr>
      <vt:lpstr>PowerPoint-presentation</vt:lpstr>
      <vt:lpstr>ASD case ascertainment in SYC</vt:lpstr>
      <vt:lpstr>PowerPoint-presentation</vt:lpstr>
      <vt:lpstr>Validation of ASD case ascertainment </vt:lpstr>
      <vt:lpstr>Year 2011 vs 2007 ASD prevalence among 0-17 year olds</vt:lpstr>
      <vt:lpstr>PowerPoint-presentation</vt:lpstr>
      <vt:lpstr>PowerPoint-presentation</vt:lpstr>
      <vt:lpstr>Parental SES and autism in SYC</vt:lpstr>
      <vt:lpstr>Methods</vt:lpstr>
      <vt:lpstr>Methods</vt:lpstr>
      <vt:lpstr>Results </vt:lpstr>
      <vt:lpstr>PowerPoint-presentation</vt:lpstr>
      <vt:lpstr>PowerPoint-presentation</vt:lpstr>
      <vt:lpstr>PowerPoint-presentation</vt:lpstr>
      <vt:lpstr>PowerPoint-presentation</vt:lpstr>
      <vt:lpstr>PowerPoint-presentation</vt:lpstr>
      <vt:lpstr>Study 2: Avon Longitudinal Study of Parents and Children</vt:lpstr>
      <vt:lpstr>ALSPAC</vt:lpstr>
      <vt:lpstr>PowerPoint-presentation</vt:lpstr>
      <vt:lpstr>Conclusions </vt:lpstr>
      <vt:lpstr>Thank You!</vt:lpstr>
    </vt:vector>
  </TitlesOfParts>
  <Company>University of Bristol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risk factors of autism spectrum disorders: a prospective intergenerational study</dc:title>
  <dc:creator>epxdr</dc:creator>
  <cp:lastModifiedBy>Selma Idring</cp:lastModifiedBy>
  <cp:revision>291</cp:revision>
  <dcterms:created xsi:type="dcterms:W3CDTF">2010-08-10T18:31:38Z</dcterms:created>
  <dcterms:modified xsi:type="dcterms:W3CDTF">2014-04-05T20:13:25Z</dcterms:modified>
</cp:coreProperties>
</file>