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0"/>
  </p:notesMasterIdLst>
  <p:sldIdLst>
    <p:sldId id="258" r:id="rId2"/>
    <p:sldId id="340" r:id="rId3"/>
    <p:sldId id="341" r:id="rId4"/>
    <p:sldId id="346" r:id="rId5"/>
    <p:sldId id="347" r:id="rId6"/>
    <p:sldId id="286" r:id="rId7"/>
    <p:sldId id="269" r:id="rId8"/>
    <p:sldId id="274" r:id="rId9"/>
    <p:sldId id="275" r:id="rId10"/>
    <p:sldId id="277" r:id="rId11"/>
    <p:sldId id="278" r:id="rId12"/>
    <p:sldId id="342" r:id="rId13"/>
    <p:sldId id="279" r:id="rId14"/>
    <p:sldId id="283" r:id="rId15"/>
    <p:sldId id="292" r:id="rId16"/>
    <p:sldId id="298" r:id="rId17"/>
    <p:sldId id="294" r:id="rId18"/>
    <p:sldId id="296" r:id="rId19"/>
    <p:sldId id="297" r:id="rId20"/>
    <p:sldId id="299" r:id="rId21"/>
    <p:sldId id="300" r:id="rId22"/>
    <p:sldId id="302" r:id="rId23"/>
    <p:sldId id="310" r:id="rId24"/>
    <p:sldId id="352" r:id="rId25"/>
    <p:sldId id="353" r:id="rId26"/>
    <p:sldId id="303" r:id="rId27"/>
    <p:sldId id="305" r:id="rId28"/>
    <p:sldId id="306" r:id="rId29"/>
    <p:sldId id="317" r:id="rId30"/>
    <p:sldId id="354" r:id="rId31"/>
    <p:sldId id="344" r:id="rId32"/>
    <p:sldId id="345" r:id="rId33"/>
    <p:sldId id="332" r:id="rId34"/>
    <p:sldId id="333" r:id="rId35"/>
    <p:sldId id="334" r:id="rId36"/>
    <p:sldId id="335" r:id="rId37"/>
    <p:sldId id="331" r:id="rId38"/>
    <p:sldId id="316" r:id="rId39"/>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13" autoAdjust="0"/>
    <p:restoredTop sz="86475" autoAdjust="0"/>
  </p:normalViewPr>
  <p:slideViewPr>
    <p:cSldViewPr>
      <p:cViewPr>
        <p:scale>
          <a:sx n="80" d="100"/>
          <a:sy n="80" d="100"/>
        </p:scale>
        <p:origin x="-155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4036D-E168-47EE-A6A7-3ACDBDAA8C6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ru-RU"/>
        </a:p>
      </dgm:t>
    </dgm:pt>
    <dgm:pt modelId="{0D0C61B9-AC6F-4CD8-9CF2-E1CAD989164C}">
      <dgm:prSet phldrT="[Text]" custT="1"/>
      <dgm:spPr>
        <a:xfrm>
          <a:off x="125095" y="976970"/>
          <a:ext cx="2018006" cy="1220866"/>
        </a:xfrm>
        <a:noFill/>
        <a:ln>
          <a:noFill/>
        </a:ln>
        <a:effectLst/>
      </dgm:spPr>
      <dgm:t>
        <a:bodyPr/>
        <a:lstStyle/>
        <a:p>
          <a:endParaRPr lang="sv-SE" sz="2800" dirty="0" smtClean="0">
            <a:solidFill>
              <a:sysClr val="windowText" lastClr="000000">
                <a:hueOff val="0"/>
                <a:satOff val="0"/>
                <a:lumOff val="0"/>
                <a:alphaOff val="0"/>
              </a:sysClr>
            </a:solidFill>
            <a:latin typeface="Calibri"/>
            <a:ea typeface="+mn-ea"/>
            <a:cs typeface="+mn-cs"/>
          </a:endParaRPr>
        </a:p>
        <a:p>
          <a:r>
            <a:rPr lang="sv-SE" sz="2800" dirty="0" smtClean="0">
              <a:solidFill>
                <a:sysClr val="windowText" lastClr="000000">
                  <a:hueOff val="0"/>
                  <a:satOff val="0"/>
                  <a:lumOff val="0"/>
                  <a:alphaOff val="0"/>
                </a:sysClr>
              </a:solidFill>
              <a:latin typeface="Calibri"/>
              <a:ea typeface="+mn-ea"/>
              <a:cs typeface="+mn-cs"/>
            </a:rPr>
            <a:t>Genetik</a:t>
          </a:r>
          <a:endParaRPr lang="sv-SE" sz="2800" dirty="0">
            <a:solidFill>
              <a:sysClr val="windowText" lastClr="000000">
                <a:hueOff val="0"/>
                <a:satOff val="0"/>
                <a:lumOff val="0"/>
                <a:alphaOff val="0"/>
              </a:sysClr>
            </a:solidFill>
            <a:latin typeface="Calibri"/>
            <a:ea typeface="+mn-ea"/>
            <a:cs typeface="+mn-cs"/>
          </a:endParaRPr>
        </a:p>
        <a:p>
          <a:r>
            <a:rPr lang="sv-SE" sz="2800" dirty="0">
              <a:solidFill>
                <a:sysClr val="windowText" lastClr="000000">
                  <a:hueOff val="0"/>
                  <a:satOff val="0"/>
                  <a:lumOff val="0"/>
                  <a:alphaOff val="0"/>
                </a:sysClr>
              </a:solidFill>
              <a:latin typeface="Calibri"/>
              <a:ea typeface="+mn-ea"/>
              <a:cs typeface="+mn-cs"/>
            </a:rPr>
            <a:t>Miljö</a:t>
          </a:r>
        </a:p>
        <a:p>
          <a:endParaRPr lang="ru-RU" sz="2200" dirty="0">
            <a:solidFill>
              <a:sysClr val="windowText" lastClr="000000">
                <a:hueOff val="0"/>
                <a:satOff val="0"/>
                <a:lumOff val="0"/>
                <a:alphaOff val="0"/>
              </a:sysClr>
            </a:solidFill>
            <a:latin typeface="Calibri"/>
            <a:ea typeface="+mn-ea"/>
            <a:cs typeface="+mn-cs"/>
          </a:endParaRPr>
        </a:p>
      </dgm:t>
    </dgm:pt>
    <dgm:pt modelId="{C86CED1E-635C-490D-A085-E26447AEC545}" type="parTrans" cxnId="{D406F2F0-692A-4466-9321-30D05F8D3BC3}">
      <dgm:prSet/>
      <dgm:spPr/>
      <dgm:t>
        <a:bodyPr/>
        <a:lstStyle/>
        <a:p>
          <a:endParaRPr lang="ru-RU"/>
        </a:p>
      </dgm:t>
    </dgm:pt>
    <dgm:pt modelId="{649DF842-8630-4F83-811B-80310DA3E1CA}" type="sibTrans" cxnId="{D406F2F0-692A-4466-9321-30D05F8D3BC3}">
      <dgm:prSet/>
      <dgm:spPr/>
      <dgm:t>
        <a:bodyPr/>
        <a:lstStyle/>
        <a:p>
          <a:endParaRPr lang="ru-RU"/>
        </a:p>
      </dgm:t>
    </dgm:pt>
    <dgm:pt modelId="{205E9628-211D-4996-98AE-C3550487F59D}">
      <dgm:prSet phldrT="[Text]"/>
      <dgm:spPr>
        <a:xfrm>
          <a:off x="135891" y="2495160"/>
          <a:ext cx="2018006" cy="1245932"/>
        </a:xfrm>
        <a:noFill/>
        <a:ln>
          <a:noFill/>
        </a:ln>
        <a:effectLst/>
      </dgm:spPr>
      <dgm:t>
        <a:bodyPr/>
        <a:lstStyle/>
        <a:p>
          <a:r>
            <a:rPr lang="sv-SE" dirty="0" smtClean="0">
              <a:solidFill>
                <a:sysClr val="windowText" lastClr="000000">
                  <a:hueOff val="0"/>
                  <a:satOff val="0"/>
                  <a:lumOff val="0"/>
                  <a:alphaOff val="0"/>
                </a:sysClr>
              </a:solidFill>
              <a:latin typeface="Britannic Bold" pitchFamily="34" charset="0"/>
              <a:ea typeface="+mn-ea"/>
              <a:cs typeface="+mn-cs"/>
            </a:rPr>
            <a:t>Etiologi</a:t>
          </a:r>
        </a:p>
      </dgm:t>
    </dgm:pt>
    <dgm:pt modelId="{234691B3-1A4B-4397-98EA-70B7FF0B4955}" type="parTrans" cxnId="{6DF41697-2CEB-4836-82BA-149367D1C492}">
      <dgm:prSet/>
      <dgm:spPr/>
      <dgm:t>
        <a:bodyPr/>
        <a:lstStyle/>
        <a:p>
          <a:endParaRPr lang="ru-RU"/>
        </a:p>
      </dgm:t>
    </dgm:pt>
    <dgm:pt modelId="{74AB4905-4A32-4674-9495-EC36024B8A04}" type="sibTrans" cxnId="{6DF41697-2CEB-4836-82BA-149367D1C492}">
      <dgm:prSet/>
      <dgm:spPr/>
      <dgm:t>
        <a:bodyPr/>
        <a:lstStyle/>
        <a:p>
          <a:endParaRPr lang="ru-RU"/>
        </a:p>
      </dgm:t>
    </dgm:pt>
    <dgm:pt modelId="{33246E65-8B9B-4779-A84B-ED4162EA22C6}">
      <dgm:prSet phldrT="[Text]" custT="1"/>
      <dgm:spPr>
        <a:xfrm>
          <a:off x="2969480" y="711119"/>
          <a:ext cx="2020431" cy="1414301"/>
        </a:xfrm>
        <a:noFill/>
        <a:ln>
          <a:noFill/>
        </a:ln>
        <a:effectLst/>
      </dgm:spPr>
      <dgm:t>
        <a:bodyPr/>
        <a:lstStyle/>
        <a:p>
          <a:r>
            <a:rPr lang="sv-SE" sz="2800" dirty="0">
              <a:solidFill>
                <a:schemeClr val="tx1"/>
              </a:solidFill>
              <a:latin typeface="+mn-lt"/>
              <a:ea typeface="+mn-ea"/>
              <a:cs typeface="+mn-cs"/>
            </a:rPr>
            <a:t>Avvikelser i hjärnan</a:t>
          </a:r>
        </a:p>
        <a:p>
          <a:r>
            <a:rPr lang="sv-SE" sz="2800" dirty="0" err="1" smtClean="0">
              <a:solidFill>
                <a:schemeClr val="tx1"/>
              </a:solidFill>
              <a:latin typeface="+mn-lt"/>
              <a:ea typeface="+mn-ea"/>
              <a:cs typeface="+mn-cs"/>
            </a:rPr>
            <a:t>Cognition</a:t>
          </a:r>
          <a:endParaRPr lang="sv-SE" sz="2800" dirty="0" smtClean="0">
            <a:solidFill>
              <a:schemeClr val="tx1"/>
            </a:solidFill>
            <a:latin typeface="+mn-lt"/>
            <a:ea typeface="+mn-ea"/>
            <a:cs typeface="+mn-cs"/>
          </a:endParaRPr>
        </a:p>
      </dgm:t>
    </dgm:pt>
    <dgm:pt modelId="{B7A7C330-3557-485E-B6F8-8F7AC76E323F}" type="parTrans" cxnId="{4F8DCCA2-6417-4149-877E-FAC2ACBDC74E}">
      <dgm:prSet/>
      <dgm:spPr/>
      <dgm:t>
        <a:bodyPr/>
        <a:lstStyle/>
        <a:p>
          <a:endParaRPr lang="ru-RU"/>
        </a:p>
      </dgm:t>
    </dgm:pt>
    <dgm:pt modelId="{C8291726-A50D-4630-895E-21A10E3E43DB}" type="sibTrans" cxnId="{4F8DCCA2-6417-4149-877E-FAC2ACBDC74E}">
      <dgm:prSet/>
      <dgm:spPr/>
      <dgm:t>
        <a:bodyPr/>
        <a:lstStyle/>
        <a:p>
          <a:endParaRPr lang="ru-RU"/>
        </a:p>
      </dgm:t>
    </dgm:pt>
    <dgm:pt modelId="{83895B28-46DD-40E7-BA37-C5D2209F1F65}">
      <dgm:prSet phldrT="[Text]"/>
      <dgm:spPr>
        <a:xfrm>
          <a:off x="2969480" y="2495160"/>
          <a:ext cx="2020431" cy="1245932"/>
        </a:xfrm>
        <a:noFill/>
        <a:ln>
          <a:noFill/>
        </a:ln>
        <a:effectLst/>
      </dgm:spPr>
      <dgm:t>
        <a:bodyPr/>
        <a:lstStyle/>
        <a:p>
          <a:r>
            <a:rPr lang="sv-SE" dirty="0" smtClean="0">
              <a:solidFill>
                <a:sysClr val="windowText" lastClr="000000">
                  <a:hueOff val="0"/>
                  <a:satOff val="0"/>
                  <a:lumOff val="0"/>
                  <a:alphaOff val="0"/>
                </a:sysClr>
              </a:solidFill>
              <a:latin typeface="Britannic Bold" pitchFamily="34" charset="0"/>
              <a:ea typeface="+mn-ea"/>
              <a:cs typeface="+mn-cs"/>
            </a:rPr>
            <a:t>Neurobiologiska fenotyper</a:t>
          </a:r>
          <a:endParaRPr lang="ru-RU" dirty="0">
            <a:solidFill>
              <a:sysClr val="windowText" lastClr="000000">
                <a:hueOff val="0"/>
                <a:satOff val="0"/>
                <a:lumOff val="0"/>
                <a:alphaOff val="0"/>
              </a:sysClr>
            </a:solidFill>
            <a:latin typeface="Calibri"/>
            <a:ea typeface="+mn-ea"/>
            <a:cs typeface="+mn-cs"/>
          </a:endParaRPr>
        </a:p>
      </dgm:t>
    </dgm:pt>
    <dgm:pt modelId="{16A742F2-C093-4D1F-A2F6-9CCBD635A8F8}" type="parTrans" cxnId="{1756F2B4-E6D8-4F9E-B067-3539FA636522}">
      <dgm:prSet/>
      <dgm:spPr/>
      <dgm:t>
        <a:bodyPr/>
        <a:lstStyle/>
        <a:p>
          <a:endParaRPr lang="ru-RU"/>
        </a:p>
      </dgm:t>
    </dgm:pt>
    <dgm:pt modelId="{CCE8089C-3627-48B1-86D5-DE431F65F004}" type="sibTrans" cxnId="{1756F2B4-E6D8-4F9E-B067-3539FA636522}">
      <dgm:prSet/>
      <dgm:spPr/>
      <dgm:t>
        <a:bodyPr/>
        <a:lstStyle/>
        <a:p>
          <a:endParaRPr lang="ru-RU"/>
        </a:p>
      </dgm:t>
    </dgm:pt>
    <dgm:pt modelId="{E89F535C-9BD7-4A50-A474-F62C7D3B43FC}">
      <dgm:prSet phldrT="[Text]"/>
      <dgm:spPr>
        <a:xfrm>
          <a:off x="5882269" y="610097"/>
          <a:ext cx="1717366" cy="1717366"/>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sv-SE" dirty="0" smtClean="0">
              <a:solidFill>
                <a:sysClr val="window" lastClr="FFFFFF"/>
              </a:solidFill>
              <a:latin typeface="Calibri"/>
              <a:ea typeface="+mn-ea"/>
              <a:cs typeface="+mn-cs"/>
            </a:rPr>
            <a:t>Beteenden  </a:t>
          </a:r>
          <a:r>
            <a:rPr lang="sv-SE" dirty="0" smtClean="0">
              <a:solidFill>
                <a:sysClr val="window" lastClr="FFFFFF"/>
              </a:solidFill>
              <a:latin typeface="Britannic Bold" pitchFamily="34" charset="0"/>
              <a:ea typeface="+mn-ea"/>
              <a:cs typeface="+mn-cs"/>
            </a:rPr>
            <a:t>Kliniska</a:t>
          </a:r>
          <a:r>
            <a:rPr lang="sv-SE" dirty="0" smtClean="0">
              <a:solidFill>
                <a:sysClr val="window" lastClr="FFFFFF"/>
              </a:solidFill>
              <a:latin typeface="Calibri"/>
              <a:ea typeface="+mn-ea"/>
              <a:cs typeface="+mn-cs"/>
            </a:rPr>
            <a:t> </a:t>
          </a:r>
          <a:r>
            <a:rPr lang="sv-SE" dirty="0" smtClean="0">
              <a:solidFill>
                <a:sysClr val="window" lastClr="FFFFFF"/>
              </a:solidFill>
              <a:latin typeface="Britannic Bold" pitchFamily="34" charset="0"/>
              <a:ea typeface="+mn-ea"/>
              <a:cs typeface="+mn-cs"/>
            </a:rPr>
            <a:t>fenotyper</a:t>
          </a:r>
        </a:p>
        <a:p>
          <a:r>
            <a:rPr lang="sv-SE" dirty="0" smtClean="0">
              <a:solidFill>
                <a:sysClr val="window" lastClr="FFFFFF"/>
              </a:solidFill>
              <a:latin typeface="Calibri"/>
              <a:ea typeface="+mn-ea"/>
              <a:cs typeface="+mn-cs"/>
            </a:rPr>
            <a:t> </a:t>
          </a:r>
          <a:endParaRPr lang="sv-SE" dirty="0">
            <a:solidFill>
              <a:sysClr val="window" lastClr="FFFFFF"/>
            </a:solidFill>
            <a:latin typeface="Calibri"/>
            <a:ea typeface="+mn-ea"/>
            <a:cs typeface="+mn-cs"/>
          </a:endParaRPr>
        </a:p>
      </dgm:t>
    </dgm:pt>
    <dgm:pt modelId="{732A9D6F-09F5-47DF-9C7D-4F2BD2A3FB6E}" type="parTrans" cxnId="{180AA12B-F2A3-4740-992D-8798BB3BA087}">
      <dgm:prSet/>
      <dgm:spPr/>
      <dgm:t>
        <a:bodyPr/>
        <a:lstStyle/>
        <a:p>
          <a:endParaRPr lang="ru-RU"/>
        </a:p>
      </dgm:t>
    </dgm:pt>
    <dgm:pt modelId="{8D61221B-CBD6-4B98-9730-2AA19D43103F}" type="sibTrans" cxnId="{180AA12B-F2A3-4740-992D-8798BB3BA087}">
      <dgm:prSet/>
      <dgm:spPr/>
      <dgm:t>
        <a:bodyPr/>
        <a:lstStyle/>
        <a:p>
          <a:endParaRPr lang="ru-RU"/>
        </a:p>
      </dgm:t>
    </dgm:pt>
    <dgm:pt modelId="{84907A64-2BAB-427A-8DD8-36E3C82ECBF0}" type="pres">
      <dgm:prSet presAssocID="{B034036D-E168-47EE-A6A7-3ACDBDAA8C63}" presName="Name0" presStyleCnt="0">
        <dgm:presLayoutVars>
          <dgm:dir/>
          <dgm:animOne val="branch"/>
          <dgm:animLvl val="lvl"/>
        </dgm:presLayoutVars>
      </dgm:prSet>
      <dgm:spPr/>
      <dgm:t>
        <a:bodyPr/>
        <a:lstStyle/>
        <a:p>
          <a:endParaRPr lang="ru-RU"/>
        </a:p>
      </dgm:t>
    </dgm:pt>
    <dgm:pt modelId="{65195152-4112-4BA5-A684-5ECB869E29D6}" type="pres">
      <dgm:prSet presAssocID="{0D0C61B9-AC6F-4CD8-9CF2-E1CAD989164C}" presName="chaos" presStyleCnt="0"/>
      <dgm:spPr/>
    </dgm:pt>
    <dgm:pt modelId="{DB5DAD54-5451-4280-97E0-F71C8500049D}" type="pres">
      <dgm:prSet presAssocID="{0D0C61B9-AC6F-4CD8-9CF2-E1CAD989164C}" presName="parTx1" presStyleLbl="revTx" presStyleIdx="0" presStyleCnt="4" custScaleY="213907" custLinFactNeighborX="-119" custLinFactNeighborY="-5562"/>
      <dgm:spPr>
        <a:prstGeom prst="rect">
          <a:avLst/>
        </a:prstGeom>
      </dgm:spPr>
      <dgm:t>
        <a:bodyPr/>
        <a:lstStyle/>
        <a:p>
          <a:endParaRPr lang="ru-RU"/>
        </a:p>
      </dgm:t>
    </dgm:pt>
    <dgm:pt modelId="{98AF91FE-F212-40F6-B9DB-F148314AB187}" type="pres">
      <dgm:prSet presAssocID="{0D0C61B9-AC6F-4CD8-9CF2-E1CAD989164C}" presName="desTx1" presStyleLbl="revTx" presStyleIdx="1" presStyleCnt="4">
        <dgm:presLayoutVars>
          <dgm:bulletEnabled val="1"/>
        </dgm:presLayoutVars>
      </dgm:prSet>
      <dgm:spPr>
        <a:prstGeom prst="rect">
          <a:avLst/>
        </a:prstGeom>
      </dgm:spPr>
      <dgm:t>
        <a:bodyPr/>
        <a:lstStyle/>
        <a:p>
          <a:endParaRPr lang="ru-RU"/>
        </a:p>
      </dgm:t>
    </dgm:pt>
    <dgm:pt modelId="{308FFA71-D7B5-456A-9FB9-6A200596773C}" type="pres">
      <dgm:prSet presAssocID="{0D0C61B9-AC6F-4CD8-9CF2-E1CAD989164C}" presName="c1" presStyleLbl="node1" presStyleIdx="0" presStyleCnt="19"/>
      <dgm:spPr>
        <a:xfrm>
          <a:off x="133598" y="890592"/>
          <a:ext cx="160523" cy="160523"/>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752E798C-9A41-4CEC-93C1-70A64C9ACB2F}" type="pres">
      <dgm:prSet presAssocID="{0D0C61B9-AC6F-4CD8-9CF2-E1CAD989164C}" presName="c2" presStyleLbl="node1" presStyleIdx="1" presStyleCnt="19"/>
      <dgm:spPr>
        <a:xfrm>
          <a:off x="245964" y="665859"/>
          <a:ext cx="160523" cy="160523"/>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370DBB63-136F-43FD-BA4F-558E9904B6DD}" type="pres">
      <dgm:prSet presAssocID="{0D0C61B9-AC6F-4CD8-9CF2-E1CAD989164C}" presName="c3" presStyleLbl="node1" presStyleIdx="2" presStyleCnt="19"/>
      <dgm:spPr>
        <a:xfrm>
          <a:off x="515643" y="710806"/>
          <a:ext cx="252250" cy="25225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88ACB8EB-0328-488F-A8E4-BFD74362C380}" type="pres">
      <dgm:prSet presAssocID="{0D0C61B9-AC6F-4CD8-9CF2-E1CAD989164C}" presName="c4" presStyleLbl="node1" presStyleIdx="3" presStyleCnt="19"/>
      <dgm:spPr>
        <a:xfrm>
          <a:off x="740376" y="463600"/>
          <a:ext cx="160523" cy="160523"/>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F32A259B-2D69-4229-B513-615B428EF972}" type="pres">
      <dgm:prSet presAssocID="{0D0C61B9-AC6F-4CD8-9CF2-E1CAD989164C}" presName="c5" presStyleLbl="node1" presStyleIdx="4" presStyleCnt="19"/>
      <dgm:spPr>
        <a:xfrm>
          <a:off x="1032528" y="373707"/>
          <a:ext cx="160523" cy="160523"/>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3083B58C-B5B3-4B52-A58A-25ED6D66DF96}" type="pres">
      <dgm:prSet presAssocID="{0D0C61B9-AC6F-4CD8-9CF2-E1CAD989164C}" presName="c6" presStyleLbl="node1" presStyleIdx="5" presStyleCnt="19"/>
      <dgm:spPr>
        <a:xfrm>
          <a:off x="1392100" y="531020"/>
          <a:ext cx="160523" cy="160523"/>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B7A471B5-113F-4E9F-9814-D16FA707B358}" type="pres">
      <dgm:prSet presAssocID="{0D0C61B9-AC6F-4CD8-9CF2-E1CAD989164C}" presName="c7" presStyleLbl="node1" presStyleIdx="6" presStyleCnt="19"/>
      <dgm:spPr>
        <a:xfrm>
          <a:off x="1616833" y="643386"/>
          <a:ext cx="252250" cy="25225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7FF91B38-48F2-48E5-B95E-ACB8A1AE36C3}" type="pres">
      <dgm:prSet presAssocID="{0D0C61B9-AC6F-4CD8-9CF2-E1CAD989164C}" presName="c8" presStyleLbl="node1" presStyleIdx="7" presStyleCnt="19"/>
      <dgm:spPr>
        <a:xfrm>
          <a:off x="1931458" y="890592"/>
          <a:ext cx="160523" cy="160523"/>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2F61E57C-D288-492A-81FD-CBEAA8B878DF}" type="pres">
      <dgm:prSet presAssocID="{0D0C61B9-AC6F-4CD8-9CF2-E1CAD989164C}" presName="c9" presStyleLbl="node1" presStyleIdx="8" presStyleCnt="19"/>
      <dgm:spPr>
        <a:xfrm>
          <a:off x="2066298" y="1137798"/>
          <a:ext cx="160523" cy="160523"/>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61EB5508-B5C4-4D66-906B-7C5C8D5C5587}" type="pres">
      <dgm:prSet presAssocID="{0D0C61B9-AC6F-4CD8-9CF2-E1CAD989164C}" presName="c10" presStyleLbl="node1" presStyleIdx="9" presStyleCnt="19"/>
      <dgm:spPr>
        <a:xfrm>
          <a:off x="897689" y="665859"/>
          <a:ext cx="412774" cy="412774"/>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33454F0A-4C3C-4FAB-A2C7-C9B61F92FC5A}" type="pres">
      <dgm:prSet presAssocID="{0D0C61B9-AC6F-4CD8-9CF2-E1CAD989164C}" presName="c11" presStyleLbl="node1" presStyleIdx="10" presStyleCnt="19"/>
      <dgm:spPr>
        <a:xfrm>
          <a:off x="21232" y="1519843"/>
          <a:ext cx="160523" cy="160523"/>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EACB8735-AD12-45B0-B810-C585C8E5C920}" type="pres">
      <dgm:prSet presAssocID="{0D0C61B9-AC6F-4CD8-9CF2-E1CAD989164C}" presName="c12" presStyleLbl="node1" presStyleIdx="11" presStyleCnt="19"/>
      <dgm:spPr>
        <a:xfrm>
          <a:off x="156071" y="1722102"/>
          <a:ext cx="252250" cy="25225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32ED2386-E23D-42ED-B38E-05485094569C}" type="pres">
      <dgm:prSet presAssocID="{0D0C61B9-AC6F-4CD8-9CF2-E1CAD989164C}" presName="c13" presStyleLbl="node1" presStyleIdx="12" presStyleCnt="19"/>
      <dgm:spPr>
        <a:xfrm>
          <a:off x="493170" y="1901888"/>
          <a:ext cx="366910" cy="36691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1081D4F2-B7B2-4181-B71F-BD32F5A0E708}" type="pres">
      <dgm:prSet presAssocID="{0D0C61B9-AC6F-4CD8-9CF2-E1CAD989164C}" presName="c14" presStyleLbl="node1" presStyleIdx="13" presStyleCnt="19"/>
      <dgm:spPr>
        <a:xfrm>
          <a:off x="965108" y="2194041"/>
          <a:ext cx="160523" cy="160523"/>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CA787B2E-E139-492A-B88C-15C2C9F2ACC0}" type="pres">
      <dgm:prSet presAssocID="{0D0C61B9-AC6F-4CD8-9CF2-E1CAD989164C}" presName="c15" presStyleLbl="node1" presStyleIdx="14" presStyleCnt="19"/>
      <dgm:spPr>
        <a:xfrm>
          <a:off x="1055001" y="1901888"/>
          <a:ext cx="252250" cy="252250"/>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82EBA888-4E81-4D63-AAA5-4E6E96A027C6}" type="pres">
      <dgm:prSet presAssocID="{0D0C61B9-AC6F-4CD8-9CF2-E1CAD989164C}" presName="c16" presStyleLbl="node1" presStyleIdx="15" presStyleCnt="19"/>
      <dgm:spPr>
        <a:xfrm>
          <a:off x="1279734" y="2216514"/>
          <a:ext cx="160523" cy="160523"/>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05978821-4B1B-40D7-B762-F6DFF2918222}" type="pres">
      <dgm:prSet presAssocID="{0D0C61B9-AC6F-4CD8-9CF2-E1CAD989164C}" presName="c17" presStyleLbl="node1" presStyleIdx="16" presStyleCnt="19"/>
      <dgm:spPr>
        <a:xfrm>
          <a:off x="1481993" y="1856942"/>
          <a:ext cx="366910" cy="36691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196A3677-BEBD-4D6F-ACA9-8CB81C821FB9}" type="pres">
      <dgm:prSet presAssocID="{0D0C61B9-AC6F-4CD8-9CF2-E1CAD989164C}" presName="c18" presStyleLbl="node1" presStyleIdx="17" presStyleCnt="19"/>
      <dgm:spPr>
        <a:xfrm>
          <a:off x="1976405" y="1767049"/>
          <a:ext cx="252250" cy="25225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ru-RU"/>
        </a:p>
      </dgm:t>
    </dgm:pt>
    <dgm:pt modelId="{16CDB9B3-C330-4F78-9BD3-42EE38C23131}" type="pres">
      <dgm:prSet presAssocID="{649DF842-8630-4F83-811B-80310DA3E1CA}" presName="chevronComposite1" presStyleCnt="0"/>
      <dgm:spPr/>
    </dgm:pt>
    <dgm:pt modelId="{9AE8ACBC-C019-4E56-BE46-1DFAFA02D6DC}" type="pres">
      <dgm:prSet presAssocID="{649DF842-8630-4F83-811B-80310DA3E1CA}" presName="chevron1" presStyleLbl="sibTrans2D1" presStyleIdx="0" presStyleCnt="2"/>
      <dgm:spPr>
        <a:xfrm>
          <a:off x="2228656" y="710432"/>
          <a:ext cx="740824" cy="1414315"/>
        </a:xfrm>
        <a:prstGeom prst="chevron">
          <a:avLst>
            <a:gd name="adj" fmla="val 6231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ru-RU"/>
        </a:p>
      </dgm:t>
    </dgm:pt>
    <dgm:pt modelId="{7E68B293-6038-4237-B057-EB7311AD486F}" type="pres">
      <dgm:prSet presAssocID="{649DF842-8630-4F83-811B-80310DA3E1CA}" presName="spChevron1" presStyleCnt="0"/>
      <dgm:spPr/>
    </dgm:pt>
    <dgm:pt modelId="{BF4B3144-FA0F-4DFA-9356-409901F512EB}" type="pres">
      <dgm:prSet presAssocID="{33246E65-8B9B-4779-A84B-ED4162EA22C6}" presName="middle" presStyleCnt="0"/>
      <dgm:spPr/>
    </dgm:pt>
    <dgm:pt modelId="{C51ACABB-1227-4D41-BE71-61CFE4577E7B}" type="pres">
      <dgm:prSet presAssocID="{33246E65-8B9B-4779-A84B-ED4162EA22C6}" presName="parTxMid" presStyleLbl="revTx" presStyleIdx="2" presStyleCnt="4" custScaleY="160743"/>
      <dgm:spPr>
        <a:prstGeom prst="rect">
          <a:avLst/>
        </a:prstGeom>
      </dgm:spPr>
      <dgm:t>
        <a:bodyPr/>
        <a:lstStyle/>
        <a:p>
          <a:endParaRPr lang="ru-RU"/>
        </a:p>
      </dgm:t>
    </dgm:pt>
    <dgm:pt modelId="{10BBA6A7-ED4E-40C1-9BC4-06F51CDED264}" type="pres">
      <dgm:prSet presAssocID="{33246E65-8B9B-4779-A84B-ED4162EA22C6}" presName="desTxMid" presStyleLbl="revTx" presStyleIdx="3" presStyleCnt="4">
        <dgm:presLayoutVars>
          <dgm:bulletEnabled val="1"/>
        </dgm:presLayoutVars>
      </dgm:prSet>
      <dgm:spPr>
        <a:prstGeom prst="rect">
          <a:avLst/>
        </a:prstGeom>
      </dgm:spPr>
      <dgm:t>
        <a:bodyPr/>
        <a:lstStyle/>
        <a:p>
          <a:endParaRPr lang="ru-RU"/>
        </a:p>
      </dgm:t>
    </dgm:pt>
    <dgm:pt modelId="{4745EDCD-8195-405E-B64B-3A27BDB82CA7}" type="pres">
      <dgm:prSet presAssocID="{33246E65-8B9B-4779-A84B-ED4162EA22C6}" presName="spMid" presStyleCnt="0"/>
      <dgm:spPr/>
    </dgm:pt>
    <dgm:pt modelId="{54B67523-4F42-4F52-8547-DB6713B21271}" type="pres">
      <dgm:prSet presAssocID="{C8291726-A50D-4630-895E-21A10E3E43DB}" presName="chevronComposite1" presStyleCnt="0"/>
      <dgm:spPr/>
    </dgm:pt>
    <dgm:pt modelId="{10E9209F-B3E1-4D65-8F62-18F82BBD3648}" type="pres">
      <dgm:prSet presAssocID="{C8291726-A50D-4630-895E-21A10E3E43DB}" presName="chevron1" presStyleLbl="sibTrans2D1" presStyleIdx="1" presStyleCnt="2"/>
      <dgm:spPr>
        <a:xfrm>
          <a:off x="4989912" y="710432"/>
          <a:ext cx="740824" cy="1414315"/>
        </a:xfrm>
        <a:prstGeom prst="chevron">
          <a:avLst>
            <a:gd name="adj" fmla="val 6231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ru-RU"/>
        </a:p>
      </dgm:t>
    </dgm:pt>
    <dgm:pt modelId="{A7369681-2B70-4070-AA86-8FB243FC284A}" type="pres">
      <dgm:prSet presAssocID="{C8291726-A50D-4630-895E-21A10E3E43DB}" presName="spChevron1" presStyleCnt="0"/>
      <dgm:spPr/>
    </dgm:pt>
    <dgm:pt modelId="{33D85F83-3BC8-4A52-80DF-8A59066F0387}" type="pres">
      <dgm:prSet presAssocID="{E89F535C-9BD7-4A50-A474-F62C7D3B43FC}" presName="last" presStyleCnt="0"/>
      <dgm:spPr/>
    </dgm:pt>
    <dgm:pt modelId="{593F9FB9-F6A9-468E-B4DD-F361EB7D87D3}" type="pres">
      <dgm:prSet presAssocID="{E89F535C-9BD7-4A50-A474-F62C7D3B43FC}" presName="circleTx" presStyleLbl="node1" presStyleIdx="18" presStyleCnt="19" custScaleX="119517" custScaleY="111127"/>
      <dgm:spPr/>
      <dgm:t>
        <a:bodyPr/>
        <a:lstStyle/>
        <a:p>
          <a:endParaRPr lang="ru-RU"/>
        </a:p>
      </dgm:t>
    </dgm:pt>
    <dgm:pt modelId="{B54F1B2D-AECE-43BB-9294-0062A998CA83}" type="pres">
      <dgm:prSet presAssocID="{E89F535C-9BD7-4A50-A474-F62C7D3B43FC}" presName="spN" presStyleCnt="0"/>
      <dgm:spPr/>
    </dgm:pt>
  </dgm:ptLst>
  <dgm:cxnLst>
    <dgm:cxn modelId="{180AA12B-F2A3-4740-992D-8798BB3BA087}" srcId="{B034036D-E168-47EE-A6A7-3ACDBDAA8C63}" destId="{E89F535C-9BD7-4A50-A474-F62C7D3B43FC}" srcOrd="2" destOrd="0" parTransId="{732A9D6F-09F5-47DF-9C7D-4F2BD2A3FB6E}" sibTransId="{8D61221B-CBD6-4B98-9730-2AA19D43103F}"/>
    <dgm:cxn modelId="{4F8DCCA2-6417-4149-877E-FAC2ACBDC74E}" srcId="{B034036D-E168-47EE-A6A7-3ACDBDAA8C63}" destId="{33246E65-8B9B-4779-A84B-ED4162EA22C6}" srcOrd="1" destOrd="0" parTransId="{B7A7C330-3557-485E-B6F8-8F7AC76E323F}" sibTransId="{C8291726-A50D-4630-895E-21A10E3E43DB}"/>
    <dgm:cxn modelId="{6B4F34DE-9559-4760-974B-BE2870282518}" type="presOf" srcId="{B034036D-E168-47EE-A6A7-3ACDBDAA8C63}" destId="{84907A64-2BAB-427A-8DD8-36E3C82ECBF0}" srcOrd="0" destOrd="0" presId="urn:microsoft.com/office/officeart/2009/3/layout/RandomtoResultProcess"/>
    <dgm:cxn modelId="{949CB015-F965-4376-B7DF-8607FDAB83EA}" type="presOf" srcId="{0D0C61B9-AC6F-4CD8-9CF2-E1CAD989164C}" destId="{DB5DAD54-5451-4280-97E0-F71C8500049D}" srcOrd="0" destOrd="0" presId="urn:microsoft.com/office/officeart/2009/3/layout/RandomtoResultProcess"/>
    <dgm:cxn modelId="{D406F2F0-692A-4466-9321-30D05F8D3BC3}" srcId="{B034036D-E168-47EE-A6A7-3ACDBDAA8C63}" destId="{0D0C61B9-AC6F-4CD8-9CF2-E1CAD989164C}" srcOrd="0" destOrd="0" parTransId="{C86CED1E-635C-490D-A085-E26447AEC545}" sibTransId="{649DF842-8630-4F83-811B-80310DA3E1CA}"/>
    <dgm:cxn modelId="{3A0638CB-5A02-42AD-8389-DABD0E96AAAF}" type="presOf" srcId="{E89F535C-9BD7-4A50-A474-F62C7D3B43FC}" destId="{593F9FB9-F6A9-468E-B4DD-F361EB7D87D3}" srcOrd="0" destOrd="0" presId="urn:microsoft.com/office/officeart/2009/3/layout/RandomtoResultProcess"/>
    <dgm:cxn modelId="{1756F2B4-E6D8-4F9E-B067-3539FA636522}" srcId="{33246E65-8B9B-4779-A84B-ED4162EA22C6}" destId="{83895B28-46DD-40E7-BA37-C5D2209F1F65}" srcOrd="0" destOrd="0" parTransId="{16A742F2-C093-4D1F-A2F6-9CCBD635A8F8}" sibTransId="{CCE8089C-3627-48B1-86D5-DE431F65F004}"/>
    <dgm:cxn modelId="{6DF41697-2CEB-4836-82BA-149367D1C492}" srcId="{0D0C61B9-AC6F-4CD8-9CF2-E1CAD989164C}" destId="{205E9628-211D-4996-98AE-C3550487F59D}" srcOrd="0" destOrd="0" parTransId="{234691B3-1A4B-4397-98EA-70B7FF0B4955}" sibTransId="{74AB4905-4A32-4674-9495-EC36024B8A04}"/>
    <dgm:cxn modelId="{E5168C49-1FEF-492B-BB24-30AAC416EC3B}" type="presOf" srcId="{83895B28-46DD-40E7-BA37-C5D2209F1F65}" destId="{10BBA6A7-ED4E-40C1-9BC4-06F51CDED264}" srcOrd="0" destOrd="0" presId="urn:microsoft.com/office/officeart/2009/3/layout/RandomtoResultProcess"/>
    <dgm:cxn modelId="{4F8549FB-4CCD-4D13-BDE6-F01580324124}" type="presOf" srcId="{33246E65-8B9B-4779-A84B-ED4162EA22C6}" destId="{C51ACABB-1227-4D41-BE71-61CFE4577E7B}" srcOrd="0" destOrd="0" presId="urn:microsoft.com/office/officeart/2009/3/layout/RandomtoResultProcess"/>
    <dgm:cxn modelId="{F8718285-5E53-4FCD-9CE3-85EFECD42383}" type="presOf" srcId="{205E9628-211D-4996-98AE-C3550487F59D}" destId="{98AF91FE-F212-40F6-B9DB-F148314AB187}" srcOrd="0" destOrd="0" presId="urn:microsoft.com/office/officeart/2009/3/layout/RandomtoResultProcess"/>
    <dgm:cxn modelId="{4E3AF95B-E009-4A6E-91AE-69A472ABE550}" type="presParOf" srcId="{84907A64-2BAB-427A-8DD8-36E3C82ECBF0}" destId="{65195152-4112-4BA5-A684-5ECB869E29D6}" srcOrd="0" destOrd="0" presId="urn:microsoft.com/office/officeart/2009/3/layout/RandomtoResultProcess"/>
    <dgm:cxn modelId="{890FF5C8-7B41-48C7-B730-0591A82F5382}" type="presParOf" srcId="{65195152-4112-4BA5-A684-5ECB869E29D6}" destId="{DB5DAD54-5451-4280-97E0-F71C8500049D}" srcOrd="0" destOrd="0" presId="urn:microsoft.com/office/officeart/2009/3/layout/RandomtoResultProcess"/>
    <dgm:cxn modelId="{6F6F6C47-6B54-4992-908E-7BD4B61735CD}" type="presParOf" srcId="{65195152-4112-4BA5-A684-5ECB869E29D6}" destId="{98AF91FE-F212-40F6-B9DB-F148314AB187}" srcOrd="1" destOrd="0" presId="urn:microsoft.com/office/officeart/2009/3/layout/RandomtoResultProcess"/>
    <dgm:cxn modelId="{6DCF0F6E-8E64-4321-BD0B-D27F93451F6C}" type="presParOf" srcId="{65195152-4112-4BA5-A684-5ECB869E29D6}" destId="{308FFA71-D7B5-456A-9FB9-6A200596773C}" srcOrd="2" destOrd="0" presId="urn:microsoft.com/office/officeart/2009/3/layout/RandomtoResultProcess"/>
    <dgm:cxn modelId="{90D52575-0A4E-4EBD-8D49-D09ACA62E45F}" type="presParOf" srcId="{65195152-4112-4BA5-A684-5ECB869E29D6}" destId="{752E798C-9A41-4CEC-93C1-70A64C9ACB2F}" srcOrd="3" destOrd="0" presId="urn:microsoft.com/office/officeart/2009/3/layout/RandomtoResultProcess"/>
    <dgm:cxn modelId="{E03027BA-C328-455B-B4E8-44B097EE1FC4}" type="presParOf" srcId="{65195152-4112-4BA5-A684-5ECB869E29D6}" destId="{370DBB63-136F-43FD-BA4F-558E9904B6DD}" srcOrd="4" destOrd="0" presId="urn:microsoft.com/office/officeart/2009/3/layout/RandomtoResultProcess"/>
    <dgm:cxn modelId="{C19AEACD-F739-4D19-9DE9-104E4A092F4A}" type="presParOf" srcId="{65195152-4112-4BA5-A684-5ECB869E29D6}" destId="{88ACB8EB-0328-488F-A8E4-BFD74362C380}" srcOrd="5" destOrd="0" presId="urn:microsoft.com/office/officeart/2009/3/layout/RandomtoResultProcess"/>
    <dgm:cxn modelId="{55985B64-5C45-4862-895D-BAE3B48A8413}" type="presParOf" srcId="{65195152-4112-4BA5-A684-5ECB869E29D6}" destId="{F32A259B-2D69-4229-B513-615B428EF972}" srcOrd="6" destOrd="0" presId="urn:microsoft.com/office/officeart/2009/3/layout/RandomtoResultProcess"/>
    <dgm:cxn modelId="{827FC0DE-B838-4E8C-A779-83EFD261FC1E}" type="presParOf" srcId="{65195152-4112-4BA5-A684-5ECB869E29D6}" destId="{3083B58C-B5B3-4B52-A58A-25ED6D66DF96}" srcOrd="7" destOrd="0" presId="urn:microsoft.com/office/officeart/2009/3/layout/RandomtoResultProcess"/>
    <dgm:cxn modelId="{35F7C96A-A8E1-43A5-9356-64F792DEB957}" type="presParOf" srcId="{65195152-4112-4BA5-A684-5ECB869E29D6}" destId="{B7A471B5-113F-4E9F-9814-D16FA707B358}" srcOrd="8" destOrd="0" presId="urn:microsoft.com/office/officeart/2009/3/layout/RandomtoResultProcess"/>
    <dgm:cxn modelId="{C98171BC-EE30-4B1D-B631-ED8E0BE738E4}" type="presParOf" srcId="{65195152-4112-4BA5-A684-5ECB869E29D6}" destId="{7FF91B38-48F2-48E5-B95E-ACB8A1AE36C3}" srcOrd="9" destOrd="0" presId="urn:microsoft.com/office/officeart/2009/3/layout/RandomtoResultProcess"/>
    <dgm:cxn modelId="{888DCA6E-9116-4851-AD1A-B55BF634C0B2}" type="presParOf" srcId="{65195152-4112-4BA5-A684-5ECB869E29D6}" destId="{2F61E57C-D288-492A-81FD-CBEAA8B878DF}" srcOrd="10" destOrd="0" presId="urn:microsoft.com/office/officeart/2009/3/layout/RandomtoResultProcess"/>
    <dgm:cxn modelId="{B01BBE20-B327-404F-88E7-AC2AE3DA800E}" type="presParOf" srcId="{65195152-4112-4BA5-A684-5ECB869E29D6}" destId="{61EB5508-B5C4-4D66-906B-7C5C8D5C5587}" srcOrd="11" destOrd="0" presId="urn:microsoft.com/office/officeart/2009/3/layout/RandomtoResultProcess"/>
    <dgm:cxn modelId="{748BCF4B-4AD2-4A4F-8FEC-AB04AEA89C18}" type="presParOf" srcId="{65195152-4112-4BA5-A684-5ECB869E29D6}" destId="{33454F0A-4C3C-4FAB-A2C7-C9B61F92FC5A}" srcOrd="12" destOrd="0" presId="urn:microsoft.com/office/officeart/2009/3/layout/RandomtoResultProcess"/>
    <dgm:cxn modelId="{FA454E2B-DA1E-4DAB-B3B2-9FFBBC770173}" type="presParOf" srcId="{65195152-4112-4BA5-A684-5ECB869E29D6}" destId="{EACB8735-AD12-45B0-B810-C585C8E5C920}" srcOrd="13" destOrd="0" presId="urn:microsoft.com/office/officeart/2009/3/layout/RandomtoResultProcess"/>
    <dgm:cxn modelId="{002FD0CE-BDC6-432A-B673-5161786FE302}" type="presParOf" srcId="{65195152-4112-4BA5-A684-5ECB869E29D6}" destId="{32ED2386-E23D-42ED-B38E-05485094569C}" srcOrd="14" destOrd="0" presId="urn:microsoft.com/office/officeart/2009/3/layout/RandomtoResultProcess"/>
    <dgm:cxn modelId="{A1014F33-C1C5-47DD-89D3-3B86F386F504}" type="presParOf" srcId="{65195152-4112-4BA5-A684-5ECB869E29D6}" destId="{1081D4F2-B7B2-4181-B71F-BD32F5A0E708}" srcOrd="15" destOrd="0" presId="urn:microsoft.com/office/officeart/2009/3/layout/RandomtoResultProcess"/>
    <dgm:cxn modelId="{C9F10F5F-8E7B-42BD-9EA2-59BB3ACD3B67}" type="presParOf" srcId="{65195152-4112-4BA5-A684-5ECB869E29D6}" destId="{CA787B2E-E139-492A-B88C-15C2C9F2ACC0}" srcOrd="16" destOrd="0" presId="urn:microsoft.com/office/officeart/2009/3/layout/RandomtoResultProcess"/>
    <dgm:cxn modelId="{7BD97213-0C74-45B4-BA50-F6D56AC6ECD1}" type="presParOf" srcId="{65195152-4112-4BA5-A684-5ECB869E29D6}" destId="{82EBA888-4E81-4D63-AAA5-4E6E96A027C6}" srcOrd="17" destOrd="0" presId="urn:microsoft.com/office/officeart/2009/3/layout/RandomtoResultProcess"/>
    <dgm:cxn modelId="{AA91548A-6E38-43B2-B075-A9ECD55901FE}" type="presParOf" srcId="{65195152-4112-4BA5-A684-5ECB869E29D6}" destId="{05978821-4B1B-40D7-B762-F6DFF2918222}" srcOrd="18" destOrd="0" presId="urn:microsoft.com/office/officeart/2009/3/layout/RandomtoResultProcess"/>
    <dgm:cxn modelId="{FC7A9F31-307A-4890-BB06-232C716F9F42}" type="presParOf" srcId="{65195152-4112-4BA5-A684-5ECB869E29D6}" destId="{196A3677-BEBD-4D6F-ACA9-8CB81C821FB9}" srcOrd="19" destOrd="0" presId="urn:microsoft.com/office/officeart/2009/3/layout/RandomtoResultProcess"/>
    <dgm:cxn modelId="{586BBB07-E98B-421B-95A6-CB92A25FC231}" type="presParOf" srcId="{84907A64-2BAB-427A-8DD8-36E3C82ECBF0}" destId="{16CDB9B3-C330-4F78-9BD3-42EE38C23131}" srcOrd="1" destOrd="0" presId="urn:microsoft.com/office/officeart/2009/3/layout/RandomtoResultProcess"/>
    <dgm:cxn modelId="{B8799DB3-0EDF-4309-A070-F2F2977A4CD0}" type="presParOf" srcId="{16CDB9B3-C330-4F78-9BD3-42EE38C23131}" destId="{9AE8ACBC-C019-4E56-BE46-1DFAFA02D6DC}" srcOrd="0" destOrd="0" presId="urn:microsoft.com/office/officeart/2009/3/layout/RandomtoResultProcess"/>
    <dgm:cxn modelId="{1CD7B97D-A4E7-4803-9BD6-4513F49AD203}" type="presParOf" srcId="{16CDB9B3-C330-4F78-9BD3-42EE38C23131}" destId="{7E68B293-6038-4237-B057-EB7311AD486F}" srcOrd="1" destOrd="0" presId="urn:microsoft.com/office/officeart/2009/3/layout/RandomtoResultProcess"/>
    <dgm:cxn modelId="{DDD36755-4493-491E-BFAB-C009EC0F5E10}" type="presParOf" srcId="{84907A64-2BAB-427A-8DD8-36E3C82ECBF0}" destId="{BF4B3144-FA0F-4DFA-9356-409901F512EB}" srcOrd="2" destOrd="0" presId="urn:microsoft.com/office/officeart/2009/3/layout/RandomtoResultProcess"/>
    <dgm:cxn modelId="{00A34E23-CCFD-438B-80EC-18A5D483A43C}" type="presParOf" srcId="{BF4B3144-FA0F-4DFA-9356-409901F512EB}" destId="{C51ACABB-1227-4D41-BE71-61CFE4577E7B}" srcOrd="0" destOrd="0" presId="urn:microsoft.com/office/officeart/2009/3/layout/RandomtoResultProcess"/>
    <dgm:cxn modelId="{A4C43EB0-113A-46BD-9D72-DC92F1463713}" type="presParOf" srcId="{BF4B3144-FA0F-4DFA-9356-409901F512EB}" destId="{10BBA6A7-ED4E-40C1-9BC4-06F51CDED264}" srcOrd="1" destOrd="0" presId="urn:microsoft.com/office/officeart/2009/3/layout/RandomtoResultProcess"/>
    <dgm:cxn modelId="{BA14BBC6-DB41-48CE-85D5-91BA26EA99DC}" type="presParOf" srcId="{BF4B3144-FA0F-4DFA-9356-409901F512EB}" destId="{4745EDCD-8195-405E-B64B-3A27BDB82CA7}" srcOrd="2" destOrd="0" presId="urn:microsoft.com/office/officeart/2009/3/layout/RandomtoResultProcess"/>
    <dgm:cxn modelId="{BDF350A1-39F7-4194-BEFC-28F37F7FEE92}" type="presParOf" srcId="{84907A64-2BAB-427A-8DD8-36E3C82ECBF0}" destId="{54B67523-4F42-4F52-8547-DB6713B21271}" srcOrd="3" destOrd="0" presId="urn:microsoft.com/office/officeart/2009/3/layout/RandomtoResultProcess"/>
    <dgm:cxn modelId="{57C2E06B-A1BB-4215-95F9-DE98ED8E41CD}" type="presParOf" srcId="{54B67523-4F42-4F52-8547-DB6713B21271}" destId="{10E9209F-B3E1-4D65-8F62-18F82BBD3648}" srcOrd="0" destOrd="0" presId="urn:microsoft.com/office/officeart/2009/3/layout/RandomtoResultProcess"/>
    <dgm:cxn modelId="{F8DDE7E9-71C3-48F1-A202-6E6C344F4B45}" type="presParOf" srcId="{54B67523-4F42-4F52-8547-DB6713B21271}" destId="{A7369681-2B70-4070-AA86-8FB243FC284A}" srcOrd="1" destOrd="0" presId="urn:microsoft.com/office/officeart/2009/3/layout/RandomtoResultProcess"/>
    <dgm:cxn modelId="{637DCF11-A3CE-49A0-9CD1-BF4CC19136AC}" type="presParOf" srcId="{84907A64-2BAB-427A-8DD8-36E3C82ECBF0}" destId="{33D85F83-3BC8-4A52-80DF-8A59066F0387}" srcOrd="4" destOrd="0" presId="urn:microsoft.com/office/officeart/2009/3/layout/RandomtoResultProcess"/>
    <dgm:cxn modelId="{5453EEDF-51FC-4AD4-9F54-E2B8DF069F7C}" type="presParOf" srcId="{33D85F83-3BC8-4A52-80DF-8A59066F0387}" destId="{593F9FB9-F6A9-468E-B4DD-F361EB7D87D3}" srcOrd="0" destOrd="0" presId="urn:microsoft.com/office/officeart/2009/3/layout/RandomtoResultProcess"/>
    <dgm:cxn modelId="{A190C017-265B-4B45-B80D-1574E0AAA5D7}" type="presParOf" srcId="{33D85F83-3BC8-4A52-80DF-8A59066F0387}" destId="{B54F1B2D-AECE-43BB-9294-0062A998CA83}"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DAD54-5451-4280-97E0-F71C8500049D}">
      <dsp:nvSpPr>
        <dsp:cNvPr id="0" name=""/>
        <dsp:cNvSpPr/>
      </dsp:nvSpPr>
      <dsp:spPr>
        <a:xfrm>
          <a:off x="141755" y="1114909"/>
          <a:ext cx="2141128" cy="150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sv-SE" sz="2800" kern="1200" dirty="0" smtClean="0">
            <a:solidFill>
              <a:sysClr val="windowText" lastClr="000000">
                <a:hueOff val="0"/>
                <a:satOff val="0"/>
                <a:lumOff val="0"/>
                <a:alphaOff val="0"/>
              </a:sysClr>
            </a:solidFill>
            <a:latin typeface="Calibri"/>
            <a:ea typeface="+mn-ea"/>
            <a:cs typeface="+mn-cs"/>
          </a:endParaRPr>
        </a:p>
        <a:p>
          <a:pPr lvl="0" algn="ctr" defTabSz="1244600">
            <a:lnSpc>
              <a:spcPct val="90000"/>
            </a:lnSpc>
            <a:spcBef>
              <a:spcPct val="0"/>
            </a:spcBef>
            <a:spcAft>
              <a:spcPct val="35000"/>
            </a:spcAft>
          </a:pPr>
          <a:r>
            <a:rPr lang="sv-SE" sz="2800" kern="1200" dirty="0" smtClean="0">
              <a:solidFill>
                <a:sysClr val="windowText" lastClr="000000">
                  <a:hueOff val="0"/>
                  <a:satOff val="0"/>
                  <a:lumOff val="0"/>
                  <a:alphaOff val="0"/>
                </a:sysClr>
              </a:solidFill>
              <a:latin typeface="Calibri"/>
              <a:ea typeface="+mn-ea"/>
              <a:cs typeface="+mn-cs"/>
            </a:rPr>
            <a:t>Genetik</a:t>
          </a:r>
          <a:endParaRPr lang="sv-SE" sz="2800" kern="1200" dirty="0">
            <a:solidFill>
              <a:sysClr val="windowText" lastClr="000000">
                <a:hueOff val="0"/>
                <a:satOff val="0"/>
                <a:lumOff val="0"/>
                <a:alphaOff val="0"/>
              </a:sysClr>
            </a:solidFill>
            <a:latin typeface="Calibri"/>
            <a:ea typeface="+mn-ea"/>
            <a:cs typeface="+mn-cs"/>
          </a:endParaRPr>
        </a:p>
        <a:p>
          <a:pPr lvl="0" algn="ctr" defTabSz="1244600">
            <a:lnSpc>
              <a:spcPct val="90000"/>
            </a:lnSpc>
            <a:spcBef>
              <a:spcPct val="0"/>
            </a:spcBef>
            <a:spcAft>
              <a:spcPct val="35000"/>
            </a:spcAft>
          </a:pPr>
          <a:r>
            <a:rPr lang="sv-SE" sz="2800" kern="1200" dirty="0">
              <a:solidFill>
                <a:sysClr val="windowText" lastClr="000000">
                  <a:hueOff val="0"/>
                  <a:satOff val="0"/>
                  <a:lumOff val="0"/>
                  <a:alphaOff val="0"/>
                </a:sysClr>
              </a:solidFill>
              <a:latin typeface="Calibri"/>
              <a:ea typeface="+mn-ea"/>
              <a:cs typeface="+mn-cs"/>
            </a:rPr>
            <a:t>Miljö</a:t>
          </a:r>
        </a:p>
        <a:p>
          <a:pPr lvl="0" algn="ctr" defTabSz="1244600">
            <a:lnSpc>
              <a:spcPct val="90000"/>
            </a:lnSpc>
            <a:spcBef>
              <a:spcPct val="0"/>
            </a:spcBef>
            <a:spcAft>
              <a:spcPct val="35000"/>
            </a:spcAft>
          </a:pPr>
          <a:endParaRPr lang="ru-RU" sz="2200" kern="1200" dirty="0">
            <a:solidFill>
              <a:sysClr val="windowText" lastClr="000000">
                <a:hueOff val="0"/>
                <a:satOff val="0"/>
                <a:lumOff val="0"/>
                <a:alphaOff val="0"/>
              </a:sysClr>
            </a:solidFill>
            <a:latin typeface="Calibri"/>
            <a:ea typeface="+mn-ea"/>
            <a:cs typeface="+mn-cs"/>
          </a:endParaRPr>
        </a:p>
      </dsp:txBody>
      <dsp:txXfrm>
        <a:off x="141755" y="1114909"/>
        <a:ext cx="2141128" cy="1509325"/>
      </dsp:txXfrm>
    </dsp:sp>
    <dsp:sp modelId="{98AF91FE-F212-40F6-B9DB-F148314AB187}">
      <dsp:nvSpPr>
        <dsp:cNvPr id="0" name=""/>
        <dsp:cNvSpPr/>
      </dsp:nvSpPr>
      <dsp:spPr>
        <a:xfrm>
          <a:off x="144303" y="3043883"/>
          <a:ext cx="2141128" cy="132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solidFill>
                <a:sysClr val="windowText" lastClr="000000">
                  <a:hueOff val="0"/>
                  <a:satOff val="0"/>
                  <a:lumOff val="0"/>
                  <a:alphaOff val="0"/>
                </a:sysClr>
              </a:solidFill>
              <a:latin typeface="Britannic Bold" pitchFamily="34" charset="0"/>
              <a:ea typeface="+mn-ea"/>
              <a:cs typeface="+mn-cs"/>
            </a:rPr>
            <a:t>Etiologi</a:t>
          </a:r>
        </a:p>
      </dsp:txBody>
      <dsp:txXfrm>
        <a:off x="144303" y="3043883"/>
        <a:ext cx="2141128" cy="1321948"/>
      </dsp:txXfrm>
    </dsp:sp>
    <dsp:sp modelId="{308FFA71-D7B5-456A-9FB9-6A200596773C}">
      <dsp:nvSpPr>
        <dsp:cNvPr id="0" name=""/>
        <dsp:cNvSpPr/>
      </dsp:nvSpPr>
      <dsp:spPr>
        <a:xfrm>
          <a:off x="141869" y="1341418"/>
          <a:ext cx="170317" cy="170317"/>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2E798C-9A41-4CEC-93C1-70A64C9ACB2F}">
      <dsp:nvSpPr>
        <dsp:cNvPr id="0" name=""/>
        <dsp:cNvSpPr/>
      </dsp:nvSpPr>
      <dsp:spPr>
        <a:xfrm>
          <a:off x="261091" y="1102974"/>
          <a:ext cx="170317" cy="170317"/>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0DBB63-136F-43FD-BA4F-558E9904B6DD}">
      <dsp:nvSpPr>
        <dsp:cNvPr id="0" name=""/>
        <dsp:cNvSpPr/>
      </dsp:nvSpPr>
      <dsp:spPr>
        <a:xfrm>
          <a:off x="547224" y="1150663"/>
          <a:ext cx="267641" cy="267641"/>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ACB8EB-0328-488F-A8E4-BFD74362C380}">
      <dsp:nvSpPr>
        <dsp:cNvPr id="0" name=""/>
        <dsp:cNvSpPr/>
      </dsp:nvSpPr>
      <dsp:spPr>
        <a:xfrm>
          <a:off x="785668" y="888375"/>
          <a:ext cx="170317" cy="170317"/>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2A259B-2D69-4229-B513-615B428EF972}">
      <dsp:nvSpPr>
        <dsp:cNvPr id="0" name=""/>
        <dsp:cNvSpPr/>
      </dsp:nvSpPr>
      <dsp:spPr>
        <a:xfrm>
          <a:off x="1095645" y="792997"/>
          <a:ext cx="170317" cy="170317"/>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83B58C-B5B3-4B52-A58A-25ED6D66DF96}">
      <dsp:nvSpPr>
        <dsp:cNvPr id="0" name=""/>
        <dsp:cNvSpPr/>
      </dsp:nvSpPr>
      <dsp:spPr>
        <a:xfrm>
          <a:off x="1477155" y="959908"/>
          <a:ext cx="170317" cy="170317"/>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A471B5-113F-4E9F-9814-D16FA707B358}">
      <dsp:nvSpPr>
        <dsp:cNvPr id="0" name=""/>
        <dsp:cNvSpPr/>
      </dsp:nvSpPr>
      <dsp:spPr>
        <a:xfrm>
          <a:off x="1715599" y="1079130"/>
          <a:ext cx="267641" cy="267641"/>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FF91B38-48F2-48E5-B95E-ACB8A1AE36C3}">
      <dsp:nvSpPr>
        <dsp:cNvPr id="0" name=""/>
        <dsp:cNvSpPr/>
      </dsp:nvSpPr>
      <dsp:spPr>
        <a:xfrm>
          <a:off x="2049420" y="1341418"/>
          <a:ext cx="170317" cy="170317"/>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61E57C-D288-492A-81FD-CBEAA8B878DF}">
      <dsp:nvSpPr>
        <dsp:cNvPr id="0" name=""/>
        <dsp:cNvSpPr/>
      </dsp:nvSpPr>
      <dsp:spPr>
        <a:xfrm>
          <a:off x="2192486" y="1603706"/>
          <a:ext cx="170317" cy="170317"/>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EB5508-B5C4-4D66-906B-7C5C8D5C5587}">
      <dsp:nvSpPr>
        <dsp:cNvPr id="0" name=""/>
        <dsp:cNvSpPr/>
      </dsp:nvSpPr>
      <dsp:spPr>
        <a:xfrm>
          <a:off x="952579" y="1102974"/>
          <a:ext cx="437958" cy="437958"/>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454F0A-4C3C-4FAB-A2C7-C9B61F92FC5A}">
      <dsp:nvSpPr>
        <dsp:cNvPr id="0" name=""/>
        <dsp:cNvSpPr/>
      </dsp:nvSpPr>
      <dsp:spPr>
        <a:xfrm>
          <a:off x="22648" y="2009061"/>
          <a:ext cx="170317" cy="170317"/>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CB8735-AD12-45B0-B810-C585C8E5C920}">
      <dsp:nvSpPr>
        <dsp:cNvPr id="0" name=""/>
        <dsp:cNvSpPr/>
      </dsp:nvSpPr>
      <dsp:spPr>
        <a:xfrm>
          <a:off x="165714" y="2223660"/>
          <a:ext cx="267641" cy="267641"/>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ED2386-E23D-42ED-B38E-05485094569C}">
      <dsp:nvSpPr>
        <dsp:cNvPr id="0" name=""/>
        <dsp:cNvSpPr/>
      </dsp:nvSpPr>
      <dsp:spPr>
        <a:xfrm>
          <a:off x="523380" y="2414415"/>
          <a:ext cx="389296" cy="389296"/>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81D4F2-B7B2-4181-B71F-BD32F5A0E708}">
      <dsp:nvSpPr>
        <dsp:cNvPr id="0" name=""/>
        <dsp:cNvSpPr/>
      </dsp:nvSpPr>
      <dsp:spPr>
        <a:xfrm>
          <a:off x="1024112" y="2724392"/>
          <a:ext cx="170317" cy="170317"/>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787B2E-E139-492A-B88C-15C2C9F2ACC0}">
      <dsp:nvSpPr>
        <dsp:cNvPr id="0" name=""/>
        <dsp:cNvSpPr/>
      </dsp:nvSpPr>
      <dsp:spPr>
        <a:xfrm>
          <a:off x="1119489" y="2414415"/>
          <a:ext cx="267641" cy="267641"/>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EBA888-4E81-4D63-AAA5-4E6E96A027C6}">
      <dsp:nvSpPr>
        <dsp:cNvPr id="0" name=""/>
        <dsp:cNvSpPr/>
      </dsp:nvSpPr>
      <dsp:spPr>
        <a:xfrm>
          <a:off x="1357933" y="2748237"/>
          <a:ext cx="170317" cy="170317"/>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978821-4B1B-40D7-B762-F6DFF2918222}">
      <dsp:nvSpPr>
        <dsp:cNvPr id="0" name=""/>
        <dsp:cNvSpPr/>
      </dsp:nvSpPr>
      <dsp:spPr>
        <a:xfrm>
          <a:off x="1572532" y="2366727"/>
          <a:ext cx="389296" cy="389296"/>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6A3677-BEBD-4D6F-ACA9-8CB81C821FB9}">
      <dsp:nvSpPr>
        <dsp:cNvPr id="0" name=""/>
        <dsp:cNvSpPr/>
      </dsp:nvSpPr>
      <dsp:spPr>
        <a:xfrm>
          <a:off x="2097109" y="2271349"/>
          <a:ext cx="267641" cy="267641"/>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E8ACBC-C019-4E56-BE46-1DFAFA02D6DC}">
      <dsp:nvSpPr>
        <dsp:cNvPr id="0" name=""/>
        <dsp:cNvSpPr/>
      </dsp:nvSpPr>
      <dsp:spPr>
        <a:xfrm>
          <a:off x="2364750" y="1150267"/>
          <a:ext cx="786023" cy="1500604"/>
        </a:xfrm>
        <a:prstGeom prst="chevron">
          <a:avLst>
            <a:gd name="adj" fmla="val 6231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C51ACABB-1227-4D41-BE71-61CFE4577E7B}">
      <dsp:nvSpPr>
        <dsp:cNvPr id="0" name=""/>
        <dsp:cNvSpPr/>
      </dsp:nvSpPr>
      <dsp:spPr>
        <a:xfrm>
          <a:off x="3150773" y="792997"/>
          <a:ext cx="2143700" cy="241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a:solidFill>
                <a:schemeClr val="tx1"/>
              </a:solidFill>
              <a:latin typeface="+mn-lt"/>
              <a:ea typeface="+mn-ea"/>
              <a:cs typeface="+mn-cs"/>
            </a:rPr>
            <a:t>Avvikelser i hjärnan</a:t>
          </a:r>
        </a:p>
        <a:p>
          <a:pPr lvl="0" algn="ctr" defTabSz="1244600">
            <a:lnSpc>
              <a:spcPct val="90000"/>
            </a:lnSpc>
            <a:spcBef>
              <a:spcPct val="0"/>
            </a:spcBef>
            <a:spcAft>
              <a:spcPct val="35000"/>
            </a:spcAft>
          </a:pPr>
          <a:r>
            <a:rPr lang="sv-SE" sz="2800" kern="1200" dirty="0" err="1" smtClean="0">
              <a:solidFill>
                <a:schemeClr val="tx1"/>
              </a:solidFill>
              <a:latin typeface="+mn-lt"/>
              <a:ea typeface="+mn-ea"/>
              <a:cs typeface="+mn-cs"/>
            </a:rPr>
            <a:t>Cognition</a:t>
          </a:r>
          <a:endParaRPr lang="sv-SE" sz="2800" kern="1200" dirty="0" smtClean="0">
            <a:solidFill>
              <a:schemeClr val="tx1"/>
            </a:solidFill>
            <a:latin typeface="+mn-lt"/>
            <a:ea typeface="+mn-ea"/>
            <a:cs typeface="+mn-cs"/>
          </a:endParaRPr>
        </a:p>
      </dsp:txBody>
      <dsp:txXfrm>
        <a:off x="3150773" y="792997"/>
        <a:ext cx="2143700" cy="2412094"/>
      </dsp:txXfrm>
    </dsp:sp>
    <dsp:sp modelId="{10BBA6A7-ED4E-40C1-9BC4-06F51CDED264}">
      <dsp:nvSpPr>
        <dsp:cNvPr id="0" name=""/>
        <dsp:cNvSpPr/>
      </dsp:nvSpPr>
      <dsp:spPr>
        <a:xfrm>
          <a:off x="3150773" y="3141637"/>
          <a:ext cx="2143700" cy="132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solidFill>
                <a:sysClr val="windowText" lastClr="000000">
                  <a:hueOff val="0"/>
                  <a:satOff val="0"/>
                  <a:lumOff val="0"/>
                  <a:alphaOff val="0"/>
                </a:sysClr>
              </a:solidFill>
              <a:latin typeface="Britannic Bold" pitchFamily="34" charset="0"/>
              <a:ea typeface="+mn-ea"/>
              <a:cs typeface="+mn-cs"/>
            </a:rPr>
            <a:t>Neurobiologiska fenotyper</a:t>
          </a:r>
          <a:endParaRPr lang="ru-RU" sz="2200" kern="1200" dirty="0">
            <a:solidFill>
              <a:sysClr val="windowText" lastClr="000000">
                <a:hueOff val="0"/>
                <a:satOff val="0"/>
                <a:lumOff val="0"/>
                <a:alphaOff val="0"/>
              </a:sysClr>
            </a:solidFill>
            <a:latin typeface="Calibri"/>
            <a:ea typeface="+mn-ea"/>
            <a:cs typeface="+mn-cs"/>
          </a:endParaRPr>
        </a:p>
      </dsp:txBody>
      <dsp:txXfrm>
        <a:off x="3150773" y="3141637"/>
        <a:ext cx="2143700" cy="1321948"/>
      </dsp:txXfrm>
    </dsp:sp>
    <dsp:sp modelId="{10E9209F-B3E1-4D65-8F62-18F82BBD3648}">
      <dsp:nvSpPr>
        <dsp:cNvPr id="0" name=""/>
        <dsp:cNvSpPr/>
      </dsp:nvSpPr>
      <dsp:spPr>
        <a:xfrm>
          <a:off x="5294474" y="1150267"/>
          <a:ext cx="786023" cy="1500604"/>
        </a:xfrm>
        <a:prstGeom prst="chevron">
          <a:avLst>
            <a:gd name="adj" fmla="val 6231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593F9FB9-F6A9-468E-B4DD-F361EB7D87D3}">
      <dsp:nvSpPr>
        <dsp:cNvPr id="0" name=""/>
        <dsp:cNvSpPr/>
      </dsp:nvSpPr>
      <dsp:spPr>
        <a:xfrm>
          <a:off x="6080498" y="924878"/>
          <a:ext cx="2177773" cy="2024895"/>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sv-SE" sz="2400" kern="1200" dirty="0" smtClean="0">
              <a:solidFill>
                <a:sysClr val="window" lastClr="FFFFFF"/>
              </a:solidFill>
              <a:latin typeface="Calibri"/>
              <a:ea typeface="+mn-ea"/>
              <a:cs typeface="+mn-cs"/>
            </a:rPr>
            <a:t>Beteenden  </a:t>
          </a:r>
          <a:r>
            <a:rPr lang="sv-SE" sz="2400" kern="1200" dirty="0" smtClean="0">
              <a:solidFill>
                <a:sysClr val="window" lastClr="FFFFFF"/>
              </a:solidFill>
              <a:latin typeface="Britannic Bold" pitchFamily="34" charset="0"/>
              <a:ea typeface="+mn-ea"/>
              <a:cs typeface="+mn-cs"/>
            </a:rPr>
            <a:t>Kliniska</a:t>
          </a:r>
          <a:r>
            <a:rPr lang="sv-SE" sz="2400" kern="1200" dirty="0" smtClean="0">
              <a:solidFill>
                <a:sysClr val="window" lastClr="FFFFFF"/>
              </a:solidFill>
              <a:latin typeface="Calibri"/>
              <a:ea typeface="+mn-ea"/>
              <a:cs typeface="+mn-cs"/>
            </a:rPr>
            <a:t> </a:t>
          </a:r>
          <a:r>
            <a:rPr lang="sv-SE" sz="2400" kern="1200" dirty="0" smtClean="0">
              <a:solidFill>
                <a:sysClr val="window" lastClr="FFFFFF"/>
              </a:solidFill>
              <a:latin typeface="Britannic Bold" pitchFamily="34" charset="0"/>
              <a:ea typeface="+mn-ea"/>
              <a:cs typeface="+mn-cs"/>
            </a:rPr>
            <a:t>fenotyper</a:t>
          </a:r>
        </a:p>
        <a:p>
          <a:pPr lvl="0" algn="ctr" defTabSz="1066800">
            <a:lnSpc>
              <a:spcPct val="90000"/>
            </a:lnSpc>
            <a:spcBef>
              <a:spcPct val="0"/>
            </a:spcBef>
            <a:spcAft>
              <a:spcPct val="35000"/>
            </a:spcAft>
          </a:pPr>
          <a:r>
            <a:rPr lang="sv-SE" sz="2400" kern="1200" dirty="0" smtClean="0">
              <a:solidFill>
                <a:sysClr val="window" lastClr="FFFFFF"/>
              </a:solidFill>
              <a:latin typeface="Calibri"/>
              <a:ea typeface="+mn-ea"/>
              <a:cs typeface="+mn-cs"/>
            </a:rPr>
            <a:t> </a:t>
          </a:r>
          <a:endParaRPr lang="sv-SE" sz="2400" kern="1200" dirty="0">
            <a:solidFill>
              <a:sysClr val="window" lastClr="FFFFFF"/>
            </a:solidFill>
            <a:latin typeface="Calibri"/>
            <a:ea typeface="+mn-ea"/>
            <a:cs typeface="+mn-cs"/>
          </a:endParaRPr>
        </a:p>
      </dsp:txBody>
      <dsp:txXfrm>
        <a:off x="6399425" y="1221417"/>
        <a:ext cx="1539919" cy="143181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F6DBA7-38D3-4FF9-B176-AA5B07999DDF}" type="slidenum">
              <a:rPr lang="sv-SE"/>
              <a:pPr/>
              <a:t>‹#›</a:t>
            </a:fld>
            <a:endParaRPr lang="sv-SE"/>
          </a:p>
        </p:txBody>
      </p:sp>
    </p:spTree>
    <p:extLst>
      <p:ext uri="{BB962C8B-B14F-4D97-AF65-F5344CB8AC3E}">
        <p14:creationId xmlns:p14="http://schemas.microsoft.com/office/powerpoint/2010/main" val="14939290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a:ln/>
        </p:spPr>
        <p:txBody>
          <a:bodyPr/>
          <a:lstStyle/>
          <a:p>
            <a:r>
              <a:rPr lang="ru-RU" sz="1200" kern="1200" dirty="0" smtClean="0">
                <a:solidFill>
                  <a:schemeClr val="tx1"/>
                </a:solidFill>
                <a:effectLst/>
                <a:latin typeface="Times"/>
                <a:ea typeface="+mn-ea"/>
                <a:cs typeface="+mn-cs"/>
              </a:rPr>
              <a:t>Idag ska jag ge en allmän översikt av mitt avhandlingsarbete.</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Jag har delat min presentation i två huvuddelar:</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Jag börjar med att ge er lite bakgrund om autismspektrumtillstånd.</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Den andra delen kommer att vara en översikt över 4 delarbeten.</a:t>
            </a:r>
          </a:p>
          <a:p>
            <a:endParaRPr lang="en-US" dirty="0">
              <a:latin typeface="Times" charset="0"/>
            </a:endParaRPr>
          </a:p>
        </p:txBody>
      </p:sp>
      <p:sp>
        <p:nvSpPr>
          <p:cNvPr id="34820" name="Platshållare för bildnummer 3"/>
          <p:cNvSpPr>
            <a:spLocks noGrp="1"/>
          </p:cNvSpPr>
          <p:nvPr>
            <p:ph type="sldNum" sz="quarter" idx="5"/>
          </p:nvPr>
        </p:nvSpPr>
        <p:spPr>
          <a:noFill/>
        </p:spPr>
        <p:txBody>
          <a:bodyPr/>
          <a:lstStyle/>
          <a:p>
            <a:fld id="{3EB05C75-CB26-AC41-9BFC-9844435082F7}" type="slidenum">
              <a:rPr lang="sv-SE"/>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11</a:t>
            </a:fld>
            <a:endParaRPr lang="sv-SE"/>
          </a:p>
        </p:txBody>
      </p:sp>
    </p:spTree>
    <p:extLst>
      <p:ext uri="{BB962C8B-B14F-4D97-AF65-F5344CB8AC3E}">
        <p14:creationId xmlns:p14="http://schemas.microsoft.com/office/powerpoint/2010/main" val="62654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12</a:t>
            </a:fld>
            <a:endParaRPr lang="sv-SE"/>
          </a:p>
        </p:txBody>
      </p:sp>
    </p:spTree>
    <p:extLst>
      <p:ext uri="{BB962C8B-B14F-4D97-AF65-F5344CB8AC3E}">
        <p14:creationId xmlns:p14="http://schemas.microsoft.com/office/powerpoint/2010/main" val="62654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13</a:t>
            </a:fld>
            <a:endParaRPr lang="sv-SE"/>
          </a:p>
        </p:txBody>
      </p:sp>
    </p:spTree>
    <p:extLst>
      <p:ext uri="{BB962C8B-B14F-4D97-AF65-F5344CB8AC3E}">
        <p14:creationId xmlns:p14="http://schemas.microsoft.com/office/powerpoint/2010/main" val="3189664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Som jag nämnde tidigare, genomgick Alla ämnen examination i PET-scan.</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I en PET-undersökning, patienten får en injektion med ett radioaktivt ämne och placeras på ett plant bord som rör sig genom en stor cirkulär formation. Denna formation innehåller cirkulära gamma detektorer, som har en rad scintillationskristaller.</a:t>
            </a:r>
          </a:p>
          <a:p>
            <a:r>
              <a:rPr lang="ru-RU" sz="1200" kern="1200" dirty="0" smtClean="0">
                <a:solidFill>
                  <a:schemeClr val="tx1"/>
                </a:solidFill>
                <a:effectLst/>
                <a:latin typeface="Times"/>
                <a:ea typeface="+mn-ea"/>
                <a:cs typeface="+mn-cs"/>
              </a:rPr>
              <a:t>Radioaktiva ämnen innehåller en radioaktiv atom som avger positroner som kolliderar med elektroner i vävnader och utstrålar 2 photoner-gammastrålar som går i motsatt riktning.</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Kristallerna konverterar gammastrålar, som emitteras från patienten, till elektriska signaler.</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Dessa elektriska signaler bearbetas sedan av datorn för att generera bilder.</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Så i princip detta är bakgrunden för PET metoden.</a:t>
            </a:r>
          </a:p>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14</a:t>
            </a:fld>
            <a:endParaRPr lang="sv-SE"/>
          </a:p>
        </p:txBody>
      </p:sp>
    </p:spTree>
    <p:extLst>
      <p:ext uri="{BB962C8B-B14F-4D97-AF65-F5344CB8AC3E}">
        <p14:creationId xmlns:p14="http://schemas.microsoft.com/office/powerpoint/2010/main" val="369217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Ökad cerebral blodflöde i områden som tillhör så kallade limbiska-striatala systemet bekräftar betydelse av dessa regioner för utveckling av ASD. Man har diskuterat att nedsättningar av i förmågan att organisera och planera aktiviteter lämpliga för ändamålet, flacka känsloreaktioner och onormalt socialt beteende uppstår från dysfunktion av förbindelser mellan lillhjärnan och prefrontala, limbiska och striatala regioner i hjärnan.</a:t>
            </a:r>
            <a:endParaRPr lang="ru-RU" sz="1200" kern="1200" dirty="0">
              <a:solidFill>
                <a:schemeClr val="tx1"/>
              </a:solidFill>
              <a:effectLst/>
              <a:latin typeface="Times"/>
              <a:ea typeface="+mn-ea"/>
              <a:cs typeface="+mn-cs"/>
            </a:endParaRPr>
          </a:p>
        </p:txBody>
      </p:sp>
      <p:sp>
        <p:nvSpPr>
          <p:cNvPr id="4" name="Slide Number Placeholder 3"/>
          <p:cNvSpPr>
            <a:spLocks noGrp="1"/>
          </p:cNvSpPr>
          <p:nvPr>
            <p:ph type="sldNum" sz="quarter" idx="10"/>
          </p:nvPr>
        </p:nvSpPr>
        <p:spPr/>
        <p:txBody>
          <a:bodyPr/>
          <a:lstStyle/>
          <a:p>
            <a:fld id="{E4F6DBA7-38D3-4FF9-B176-AA5B07999DDF}" type="slidenum">
              <a:rPr lang="sv-SE" smtClean="0"/>
              <a:pPr/>
              <a:t>15</a:t>
            </a:fld>
            <a:endParaRPr lang="sv-SE"/>
          </a:p>
        </p:txBody>
      </p:sp>
    </p:spTree>
    <p:extLst>
      <p:ext uri="{BB962C8B-B14F-4D97-AF65-F5344CB8AC3E}">
        <p14:creationId xmlns:p14="http://schemas.microsoft.com/office/powerpoint/2010/main" val="309110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Det har diskuterats att kliniska bilden vid ASD består inte bara av autistiska drag, men också av symtom på ouppmärksamhet, hyperaktivitet och avvikelser i grov och fin motorik</a:t>
            </a:r>
          </a:p>
          <a:p>
            <a:r>
              <a:rPr lang="ru-RU" sz="1200" kern="1200" dirty="0" smtClean="0">
                <a:solidFill>
                  <a:schemeClr val="tx1"/>
                </a:solidFill>
                <a:effectLst/>
                <a:latin typeface="Times"/>
                <a:ea typeface="+mn-ea"/>
                <a:cs typeface="+mn-cs"/>
              </a:rPr>
              <a:t>Alla patienter i vår studie har diagnosen ASD och ungefär hälften har ASRS poäng i nivå för ADHD-diagnos.</a:t>
            </a:r>
            <a:br>
              <a:rPr lang="ru-RU" sz="1200" kern="1200" dirty="0" smtClean="0">
                <a:solidFill>
                  <a:schemeClr val="tx1"/>
                </a:solidFill>
                <a:effectLst/>
                <a:latin typeface="Times"/>
                <a:ea typeface="+mn-ea"/>
                <a:cs typeface="+mn-cs"/>
              </a:rPr>
            </a:br>
            <a:r>
              <a:rPr lang="ru-RU" sz="1200" kern="1200" dirty="0" smtClean="0">
                <a:solidFill>
                  <a:schemeClr val="tx1"/>
                </a:solidFill>
                <a:effectLst/>
                <a:latin typeface="Times"/>
                <a:ea typeface="+mn-ea"/>
                <a:cs typeface="+mn-cs"/>
              </a:rPr>
              <a:t>Också, på gruppnivå ASD försökspersoner hade signifikant högre nivå av neurologiska soft signs som är subtila markörer av dysfunktion i motorisk och sensorisk integration.</a:t>
            </a:r>
            <a:endParaRPr lang="ru-RU" sz="1200" kern="1200" dirty="0">
              <a:solidFill>
                <a:schemeClr val="tx1"/>
              </a:solidFill>
              <a:effectLst/>
              <a:latin typeface="Times"/>
              <a:ea typeface="+mn-ea"/>
              <a:cs typeface="+mn-cs"/>
            </a:endParaRPr>
          </a:p>
        </p:txBody>
      </p:sp>
      <p:sp>
        <p:nvSpPr>
          <p:cNvPr id="4" name="Slide Number Placeholder 3"/>
          <p:cNvSpPr>
            <a:spLocks noGrp="1"/>
          </p:cNvSpPr>
          <p:nvPr>
            <p:ph type="sldNum" sz="quarter" idx="10"/>
          </p:nvPr>
        </p:nvSpPr>
        <p:spPr/>
        <p:txBody>
          <a:bodyPr/>
          <a:lstStyle/>
          <a:p>
            <a:fld id="{E4F6DBA7-38D3-4FF9-B176-AA5B07999DDF}" type="slidenum">
              <a:rPr lang="sv-SE" smtClean="0"/>
              <a:pPr/>
              <a:t>16</a:t>
            </a:fld>
            <a:endParaRPr lang="sv-SE"/>
          </a:p>
        </p:txBody>
      </p:sp>
    </p:spTree>
    <p:extLst>
      <p:ext uri="{BB962C8B-B14F-4D97-AF65-F5344CB8AC3E}">
        <p14:creationId xmlns:p14="http://schemas.microsoft.com/office/powerpoint/2010/main" val="192729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smtClean="0">
                <a:effectLst/>
              </a:rPr>
              <a:t>  </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17</a:t>
            </a:fld>
            <a:endParaRPr lang="sv-SE"/>
          </a:p>
        </p:txBody>
      </p:sp>
    </p:spTree>
    <p:extLst>
      <p:ext uri="{BB962C8B-B14F-4D97-AF65-F5344CB8AC3E}">
        <p14:creationId xmlns:p14="http://schemas.microsoft.com/office/powerpoint/2010/main" val="1195986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korrelationsanalys mellan blodflödesindex och faktorn ”autistiska drag och ADHD-symtom” positiva korrelationer i nucleus caudatus bilateralt och i inferiora parietalloben vilket kan relateras till brister i exekutiva funktioner såväl som till rigida, stereotypa eller tvångsmässiga beteenden. </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18</a:t>
            </a:fld>
            <a:endParaRPr lang="sv-SE"/>
          </a:p>
        </p:txBody>
      </p:sp>
    </p:spTree>
    <p:extLst>
      <p:ext uri="{BB962C8B-B14F-4D97-AF65-F5344CB8AC3E}">
        <p14:creationId xmlns:p14="http://schemas.microsoft.com/office/powerpoint/2010/main" val="100947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Faktorn ”sensomotorisk integration” korrelerade positivt med cerebralt blodflöde i occipitala hjärnbarken vilket möjligen återspeglar en atypisk visuell perception som ofta ses hos personer med autismspektrumtillstånd. </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19</a:t>
            </a:fld>
            <a:endParaRPr lang="sv-SE"/>
          </a:p>
        </p:txBody>
      </p:sp>
    </p:spTree>
    <p:extLst>
      <p:ext uri="{BB962C8B-B14F-4D97-AF65-F5344CB8AC3E}">
        <p14:creationId xmlns:p14="http://schemas.microsoft.com/office/powerpoint/2010/main" val="2759661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Times"/>
                <a:ea typeface="+mn-ea"/>
                <a:cs typeface="+mn-cs"/>
              </a:rPr>
              <a:t>I </a:t>
            </a:r>
            <a:r>
              <a:rPr lang="ru-RU" sz="1200" b="1" kern="1200" dirty="0" smtClean="0">
                <a:solidFill>
                  <a:schemeClr val="tx1"/>
                </a:solidFill>
                <a:effectLst/>
                <a:latin typeface="Times"/>
                <a:ea typeface="+mn-ea"/>
                <a:cs typeface="+mn-cs"/>
              </a:rPr>
              <a:t>delarbete IV</a:t>
            </a:r>
            <a:r>
              <a:rPr lang="ru-RU" sz="1200" kern="1200" dirty="0" smtClean="0">
                <a:solidFill>
                  <a:schemeClr val="tx1"/>
                </a:solidFill>
                <a:effectLst/>
                <a:latin typeface="Times"/>
                <a:ea typeface="+mn-ea"/>
                <a:cs typeface="+mn-cs"/>
              </a:rPr>
              <a:t> undersöktes små morfologiska avvikelser hos 53 personer med autismspektrumtillstånd och 50 köns- och åldersmatchade kontroller. </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21</a:t>
            </a:fld>
            <a:endParaRPr lang="sv-SE"/>
          </a:p>
        </p:txBody>
      </p:sp>
    </p:spTree>
    <p:extLst>
      <p:ext uri="{BB962C8B-B14F-4D97-AF65-F5344CB8AC3E}">
        <p14:creationId xmlns:p14="http://schemas.microsoft.com/office/powerpoint/2010/main" val="258240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Innan Hans Aspergers och Leo Kanners rapporter använde Eugen Bleuler 1911 termen “autism” för att beskriva symptom vid schizofreni:</a:t>
            </a:r>
          </a:p>
          <a:p>
            <a:r>
              <a:rPr lang="ru-RU" sz="1200" kern="1200" dirty="0" smtClean="0">
                <a:solidFill>
                  <a:schemeClr val="tx1"/>
                </a:solidFill>
                <a:effectLst/>
                <a:latin typeface="Times"/>
                <a:ea typeface="+mn-ea"/>
                <a:cs typeface="+mn-cs"/>
              </a:rPr>
              <a:t> "den relativa och absoluta dominans av det inre livet och tillbakadragande”, svårigheter att initiera kontakt med andra, olämpliga uttryck och beteende, rigiditet i attityder och beteenden, udda logik och udda tänkande vid schizofreni</a:t>
            </a:r>
            <a:endParaRPr lang="ru-RU" sz="1200" kern="1200" dirty="0">
              <a:solidFill>
                <a:schemeClr val="tx1"/>
              </a:solidFill>
              <a:effectLst/>
              <a:latin typeface="Times"/>
              <a:ea typeface="+mn-ea"/>
              <a:cs typeface="+mn-cs"/>
            </a:endParaRPr>
          </a:p>
        </p:txBody>
      </p:sp>
      <p:sp>
        <p:nvSpPr>
          <p:cNvPr id="4" name="Slide Number Placeholder 3"/>
          <p:cNvSpPr>
            <a:spLocks noGrp="1"/>
          </p:cNvSpPr>
          <p:nvPr>
            <p:ph type="sldNum" sz="quarter" idx="10"/>
          </p:nvPr>
        </p:nvSpPr>
        <p:spPr/>
        <p:txBody>
          <a:bodyPr/>
          <a:lstStyle/>
          <a:p>
            <a:fld id="{E4F6DBA7-38D3-4FF9-B176-AA5B07999DDF}" type="slidenum">
              <a:rPr lang="sv-SE" smtClean="0"/>
              <a:pPr/>
              <a:t>2</a:t>
            </a:fld>
            <a:endParaRPr lang="sv-SE"/>
          </a:p>
        </p:txBody>
      </p:sp>
    </p:spTree>
    <p:extLst>
      <p:ext uri="{BB962C8B-B14F-4D97-AF65-F5344CB8AC3E}">
        <p14:creationId xmlns:p14="http://schemas.microsoft.com/office/powerpoint/2010/main" val="2581673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MPA är Små ytliga avvikelser som saknar kosmetisk och funktionell betydelse.</a:t>
            </a:r>
          </a:p>
          <a:p>
            <a:r>
              <a:rPr lang="ru-RU" sz="1200" kern="1200" dirty="0" smtClean="0">
                <a:solidFill>
                  <a:schemeClr val="tx1"/>
                </a:solidFill>
                <a:effectLst/>
                <a:latin typeface="Times"/>
                <a:ea typeface="+mn-ea"/>
                <a:cs typeface="+mn-cs"/>
              </a:rPr>
              <a:t>Sannolikt att MPA representerar markörer för en avvikande utveckling under graviditetens första 6-8 veckor och har samma embryonala ursprung som hjärnan.</a:t>
            </a:r>
          </a:p>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22</a:t>
            </a:fld>
            <a:endParaRPr lang="sv-SE"/>
          </a:p>
        </p:txBody>
      </p:sp>
    </p:spTree>
    <p:extLst>
      <p:ext uri="{BB962C8B-B14F-4D97-AF65-F5344CB8AC3E}">
        <p14:creationId xmlns:p14="http://schemas.microsoft.com/office/powerpoint/2010/main" val="1633721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Dessa MPA förekommer oftare vid genetiska syndrom och schizofreni. </a:t>
            </a:r>
          </a:p>
          <a:p>
            <a:r>
              <a:rPr lang="ru-RU" sz="1200" kern="1200" dirty="0" smtClean="0">
                <a:solidFill>
                  <a:schemeClr val="tx1"/>
                </a:solidFill>
                <a:effectLst/>
                <a:latin typeface="Times"/>
                <a:ea typeface="+mn-ea"/>
                <a:cs typeface="+mn-cs"/>
              </a:rPr>
              <a:t>Man har även sett högre frekvens av MPA hos barn med autism</a:t>
            </a:r>
          </a:p>
          <a:p>
            <a:r>
              <a:rPr lang="ru-RU" sz="1200" kern="1200" dirty="0" smtClean="0">
                <a:solidFill>
                  <a:schemeClr val="tx1"/>
                </a:solidFill>
                <a:effectLst/>
                <a:latin typeface="Times"/>
                <a:ea typeface="+mn-ea"/>
                <a:cs typeface="+mn-cs"/>
              </a:rPr>
              <a:t>Waldropskalan har utvecklats skala för skattning av små fysiska avvikelser (MPA) och består av 16 items för bedömning av MPA inom olika kroppsregioner (från huvudet till tårna). Kan delas i Kraniofaciala MPA och perifera MPA.</a:t>
            </a:r>
          </a:p>
          <a:p>
            <a:r>
              <a:rPr lang="ru-RU" sz="1200" kern="1200" dirty="0" smtClean="0">
                <a:solidFill>
                  <a:schemeClr val="tx1"/>
                </a:solidFill>
                <a:effectLst/>
                <a:latin typeface="Times"/>
                <a:ea typeface="+mn-ea"/>
                <a:cs typeface="+mn-cs"/>
              </a:rPr>
              <a:t>Användning av Waldropskalan har diskuterats genom åren. Till fördelar kan räknas att man skattar avvikelser som är stabila över tid &amp; enkla att undersöka</a:t>
            </a:r>
          </a:p>
          <a:p>
            <a:r>
              <a:rPr lang="ru-RU" sz="1200" kern="1200" dirty="0" smtClean="0">
                <a:solidFill>
                  <a:schemeClr val="tx1"/>
                </a:solidFill>
                <a:effectLst/>
                <a:latin typeface="Times"/>
                <a:ea typeface="+mn-ea"/>
                <a:cs typeface="+mn-cs"/>
              </a:rPr>
              <a:t>Till nackdelar kan räknas viss subjektivitet &amp; etniska skillnader</a:t>
            </a:r>
          </a:p>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23</a:t>
            </a:fld>
            <a:endParaRPr lang="sv-SE"/>
          </a:p>
        </p:txBody>
      </p:sp>
    </p:spTree>
    <p:extLst>
      <p:ext uri="{BB962C8B-B14F-4D97-AF65-F5344CB8AC3E}">
        <p14:creationId xmlns:p14="http://schemas.microsoft.com/office/powerpoint/2010/main" val="1633721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solidFill>
                  <a:prstClr val="black"/>
                </a:solidFill>
              </a:rPr>
              <a:pPr/>
              <a:t>24</a:t>
            </a:fld>
            <a:endParaRPr lang="sv-SE">
              <a:solidFill>
                <a:prstClr val="black"/>
              </a:solidFill>
            </a:endParaRPr>
          </a:p>
        </p:txBody>
      </p:sp>
    </p:spTree>
    <p:extLst>
      <p:ext uri="{BB962C8B-B14F-4D97-AF65-F5344CB8AC3E}">
        <p14:creationId xmlns:p14="http://schemas.microsoft.com/office/powerpoint/2010/main" val="63970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solidFill>
                  <a:prstClr val="black"/>
                </a:solidFill>
              </a:rPr>
              <a:pPr/>
              <a:t>25</a:t>
            </a:fld>
            <a:endParaRPr lang="sv-SE">
              <a:solidFill>
                <a:prstClr val="black"/>
              </a:solidFill>
            </a:endParaRPr>
          </a:p>
        </p:txBody>
      </p:sp>
    </p:spTree>
    <p:extLst>
      <p:ext uri="{BB962C8B-B14F-4D97-AF65-F5344CB8AC3E}">
        <p14:creationId xmlns:p14="http://schemas.microsoft.com/office/powerpoint/2010/main" val="3191848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26</a:t>
            </a:fld>
            <a:endParaRPr lang="sv-SE"/>
          </a:p>
        </p:txBody>
      </p:sp>
    </p:spTree>
    <p:extLst>
      <p:ext uri="{BB962C8B-B14F-4D97-AF65-F5344CB8AC3E}">
        <p14:creationId xmlns:p14="http://schemas.microsoft.com/office/powerpoint/2010/main" val="319184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sv-SE" sz="1200" dirty="0" smtClean="0">
                <a:cs typeface="Times New Roman" pitchFamily="18" charset="0"/>
              </a:rPr>
              <a:t>CT undersökning av huvudet, för att möjliggöra  nödvändiga korrektioner för en kvantifierad PET-undersökning (t.ex. korrigering för </a:t>
            </a:r>
            <a:r>
              <a:rPr lang="sv-SE" sz="1200" dirty="0" err="1" smtClean="0">
                <a:cs typeface="Times New Roman" pitchFamily="18" charset="0"/>
              </a:rPr>
              <a:t>attenuering</a:t>
            </a:r>
            <a:r>
              <a:rPr lang="sv-SE" sz="1200" dirty="0" smtClean="0">
                <a:cs typeface="Times New Roman" pitchFamily="18" charset="0"/>
              </a:rPr>
              <a:t> och spridning av fotoner). </a:t>
            </a:r>
          </a:p>
          <a:p>
            <a:pPr>
              <a:lnSpc>
                <a:spcPct val="90000"/>
              </a:lnSpc>
              <a:buFont typeface="Wingdings" pitchFamily="2" charset="2"/>
              <a:buNone/>
            </a:pPr>
            <a:endParaRPr lang="sv-SE" sz="1200" dirty="0" smtClean="0">
              <a:cs typeface="Times New Roman" pitchFamily="18" charset="0"/>
            </a:endParaRPr>
          </a:p>
          <a:p>
            <a:pPr>
              <a:lnSpc>
                <a:spcPct val="90000"/>
              </a:lnSpc>
            </a:pPr>
            <a:r>
              <a:rPr lang="sv-SE" sz="1200" dirty="0" smtClean="0">
                <a:cs typeface="Times New Roman" pitchFamily="18" charset="0"/>
              </a:rPr>
              <a:t>300 M Bq C-11 butanol injiceras samtidigt som insamlingen av PET data </a:t>
            </a:r>
            <a:r>
              <a:rPr lang="sv-SE" sz="1200" dirty="0" err="1" smtClean="0">
                <a:cs typeface="Times New Roman" pitchFamily="18" charset="0"/>
              </a:rPr>
              <a:t>påbörjas.PET</a:t>
            </a:r>
            <a:r>
              <a:rPr lang="sv-SE" sz="1200" dirty="0" smtClean="0">
                <a:cs typeface="Times New Roman" pitchFamily="18" charset="0"/>
              </a:rPr>
              <a:t> data insamlas under 5 min.</a:t>
            </a:r>
          </a:p>
          <a:p>
            <a:pPr>
              <a:lnSpc>
                <a:spcPct val="90000"/>
              </a:lnSpc>
              <a:buFont typeface="Wingdings" pitchFamily="2" charset="2"/>
              <a:buNone/>
            </a:pPr>
            <a:endParaRPr lang="sv-SE" sz="1200" dirty="0" smtClean="0">
              <a:cs typeface="Times New Roman" pitchFamily="18" charset="0"/>
            </a:endParaRPr>
          </a:p>
          <a:p>
            <a:pPr>
              <a:lnSpc>
                <a:spcPct val="90000"/>
              </a:lnSpc>
            </a:pPr>
            <a:r>
              <a:rPr lang="sv-SE" sz="1200" dirty="0" smtClean="0">
                <a:cs typeface="Times New Roman" pitchFamily="18" charset="0"/>
              </a:rPr>
              <a:t>De dynamiskt insamlade datavärdena avseende cerebral blodflöde(CBF) kommer därefter att omvandlas till bilder för att möjliggöra en utvärdering av blodflöde inom relevanta områden.</a:t>
            </a:r>
          </a:p>
          <a:p>
            <a:r>
              <a:rPr lang="sv-SE" dirty="0" smtClean="0">
                <a:effectLst/>
              </a:rPr>
              <a:t>Bilder av relativ spårämne distributionen rumsligt normaliserades till en fördefinierad PET mall och jämnas till svars för enskilda </a:t>
            </a:r>
            <a:r>
              <a:rPr lang="sv-SE" dirty="0" err="1" smtClean="0">
                <a:effectLst/>
              </a:rPr>
              <a:t>gyral</a:t>
            </a:r>
            <a:r>
              <a:rPr lang="sv-SE" dirty="0" smtClean="0">
                <a:effectLst/>
              </a:rPr>
              <a:t> skillnader och hjärnans anatomi.</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33</a:t>
            </a:fld>
            <a:endParaRPr lang="sv-SE"/>
          </a:p>
        </p:txBody>
      </p:sp>
    </p:spTree>
    <p:extLst>
      <p:ext uri="{BB962C8B-B14F-4D97-AF65-F5344CB8AC3E}">
        <p14:creationId xmlns:p14="http://schemas.microsoft.com/office/powerpoint/2010/main" val="287461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Statistiska analyser var gjorda för att jämföra CBF mellan AST-gruppen och kontroller </a:t>
            </a:r>
          </a:p>
          <a:p>
            <a:r>
              <a:rPr lang="sv-SE" dirty="0" smtClean="0">
                <a:effectLst/>
              </a:rPr>
              <a:t>patienter med och utan medicinering</a:t>
            </a:r>
            <a:br>
              <a:rPr lang="sv-SE" dirty="0" smtClean="0">
                <a:effectLst/>
              </a:rPr>
            </a:br>
            <a:r>
              <a:rPr lang="sv-SE" dirty="0" smtClean="0">
                <a:effectLst/>
              </a:rPr>
              <a:t>När</a:t>
            </a:r>
            <a:r>
              <a:rPr lang="sv-SE" baseline="0" dirty="0" smtClean="0">
                <a:effectLst/>
              </a:rPr>
              <a:t> det gäller </a:t>
            </a:r>
            <a:r>
              <a:rPr lang="sv-SE" dirty="0" smtClean="0">
                <a:effectLst/>
              </a:rPr>
              <a:t>alla deltagare Ingen korrelation mellan CBF och IQ justering för ålder, kön och</a:t>
            </a:r>
            <a:br>
              <a:rPr lang="sv-SE" dirty="0" smtClean="0">
                <a:effectLst/>
              </a:rPr>
            </a:br>
            <a:r>
              <a:rPr lang="sv-SE" dirty="0" smtClean="0">
                <a:effectLst/>
              </a:rPr>
              <a:t>utbildningsnivå</a:t>
            </a:r>
            <a:br>
              <a:rPr lang="sv-SE" dirty="0" smtClean="0">
                <a:effectLst/>
              </a:rPr>
            </a:br>
            <a:r>
              <a:rPr lang="sv-SE" dirty="0" smtClean="0">
                <a:effectLst/>
              </a:rPr>
              <a:t/>
            </a:r>
            <a:br>
              <a:rPr lang="sv-SE" dirty="0" smtClean="0">
                <a:effectLst/>
              </a:rPr>
            </a:br>
            <a:r>
              <a:rPr lang="sv-SE" dirty="0" smtClean="0">
                <a:effectLst/>
              </a:rPr>
              <a:t> Tröskeln fastställdes till:</a:t>
            </a:r>
            <a:br>
              <a:rPr lang="sv-SE" dirty="0" smtClean="0">
                <a:effectLst/>
              </a:rPr>
            </a:br>
            <a:r>
              <a:rPr lang="sv-SE" dirty="0" smtClean="0">
                <a:effectLst/>
              </a:rPr>
              <a:t>p-korrigerad &lt;0,01 vid klusternivå? p-okorrigerad &lt;0,01 vid </a:t>
            </a:r>
            <a:r>
              <a:rPr lang="sv-SE" dirty="0" err="1" smtClean="0">
                <a:effectLst/>
              </a:rPr>
              <a:t>voxel</a:t>
            </a:r>
            <a:r>
              <a:rPr lang="sv-SE" dirty="0" smtClean="0">
                <a:effectLst/>
              </a:rPr>
              <a:t> nivå</a:t>
            </a:r>
            <a:br>
              <a:rPr lang="sv-SE" dirty="0" smtClean="0">
                <a:effectLst/>
              </a:rPr>
            </a:br>
            <a:r>
              <a:rPr lang="sv-SE" dirty="0" smtClean="0">
                <a:effectLst/>
              </a:rPr>
              <a:t> </a:t>
            </a:r>
            <a:r>
              <a:rPr lang="sv-SE" dirty="0" err="1" smtClean="0">
                <a:effectLst/>
              </a:rPr>
              <a:t>Brodmann</a:t>
            </a:r>
            <a:r>
              <a:rPr lang="sv-SE" dirty="0" smtClean="0">
                <a:effectLst/>
              </a:rPr>
              <a:t> områden identifierades genom att omvandla</a:t>
            </a:r>
            <a:br>
              <a:rPr lang="sv-SE" dirty="0" smtClean="0">
                <a:effectLst/>
              </a:rPr>
            </a:br>
            <a:r>
              <a:rPr lang="sv-SE" dirty="0" err="1" smtClean="0">
                <a:effectLst/>
              </a:rPr>
              <a:t>isocenters</a:t>
            </a:r>
            <a:r>
              <a:rPr lang="sv-SE" dirty="0" smtClean="0">
                <a:effectLst/>
              </a:rPr>
              <a:t> koordinater</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34</a:t>
            </a:fld>
            <a:endParaRPr lang="sv-SE"/>
          </a:p>
        </p:txBody>
      </p:sp>
    </p:spTree>
    <p:extLst>
      <p:ext uri="{BB962C8B-B14F-4D97-AF65-F5344CB8AC3E}">
        <p14:creationId xmlns:p14="http://schemas.microsoft.com/office/powerpoint/2010/main" val="3476425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effectLst/>
              </a:rPr>
              <a:t>För att korrigera för den stora variationen i de neuropsykiatriska skalors poäng, var poäng normaliserade till en standard poäng (z-score). De erhållna z-värden för de valda 13 variabler har sedan skickats till </a:t>
            </a:r>
            <a:r>
              <a:rPr lang="sv-SE" dirty="0" err="1" smtClean="0">
                <a:effectLst/>
              </a:rPr>
              <a:t>OpenStat</a:t>
            </a:r>
            <a:r>
              <a:rPr lang="sv-SE" dirty="0" smtClean="0">
                <a:effectLst/>
              </a:rPr>
              <a:t> (Rummel, 1970) för statistisk analys.</a:t>
            </a:r>
          </a:p>
          <a:p>
            <a:pPr lvl="1"/>
            <a:r>
              <a:rPr lang="sv-SE" dirty="0" smtClean="0">
                <a:effectLst/>
              </a:rPr>
              <a:t>Dessa ursprungliga variabler grupperades i tre gemensamma faktorer (dvs. principal komponents). </a:t>
            </a:r>
            <a:br>
              <a:rPr lang="sv-SE" dirty="0" smtClean="0">
                <a:effectLst/>
              </a:rPr>
            </a:br>
            <a:r>
              <a:rPr lang="en-US" dirty="0" smtClean="0"/>
              <a:t>Minimal “root to rotate” </a:t>
            </a:r>
            <a:r>
              <a:rPr lang="en-US" dirty="0" err="1" smtClean="0"/>
              <a:t>var</a:t>
            </a:r>
            <a:r>
              <a:rPr lang="en-US" dirty="0" smtClean="0"/>
              <a:t> 1.0;</a:t>
            </a:r>
          </a:p>
          <a:p>
            <a:pPr lvl="1"/>
            <a:r>
              <a:rPr lang="en-US" dirty="0" smtClean="0"/>
              <a:t>Maximal “number of iterations” </a:t>
            </a:r>
            <a:r>
              <a:rPr lang="en-US" dirty="0" err="1" smtClean="0"/>
              <a:t>var</a:t>
            </a:r>
            <a:r>
              <a:rPr lang="en-US" dirty="0" smtClean="0"/>
              <a:t> 25</a:t>
            </a:r>
          </a:p>
          <a:p>
            <a:pPr lvl="1"/>
            <a:r>
              <a:rPr lang="sv-SE" dirty="0" smtClean="0"/>
              <a:t>Faktorer med egenvärden större än 1 har ursprungligen extraheras</a:t>
            </a:r>
          </a:p>
          <a:p>
            <a:pPr lvl="1"/>
            <a:r>
              <a:rPr lang="sv-SE" dirty="0" smtClean="0"/>
              <a:t>Variabler, med en ”absolut faktor </a:t>
            </a:r>
            <a:r>
              <a:rPr lang="sv-SE" dirty="0" err="1" smtClean="0"/>
              <a:t>loading</a:t>
            </a:r>
            <a:r>
              <a:rPr lang="sv-SE" dirty="0" smtClean="0"/>
              <a:t>” större än 0,5, betraktades som representativa för faktorn</a:t>
            </a:r>
          </a:p>
          <a:p>
            <a:pPr lvl="1"/>
            <a:r>
              <a:rPr lang="sv-SE" dirty="0" smtClean="0"/>
              <a:t>Kaiser-Meyer-</a:t>
            </a:r>
            <a:r>
              <a:rPr lang="sv-SE" dirty="0" err="1" smtClean="0"/>
              <a:t>Olkin</a:t>
            </a:r>
            <a:r>
              <a:rPr lang="sv-SE" dirty="0" smtClean="0"/>
              <a:t> MSA-värden högre än 0,7 betraktades som signifikant.</a:t>
            </a:r>
            <a:endParaRPr lang="ru-R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effectLst/>
              </a:rPr>
              <a:t>Detta värde är helt godtyckligt, men det är ett vanligt förekommande referens eftersom det förklarar en måttlig del av variansen i faktorn (</a:t>
            </a:r>
            <a:r>
              <a:rPr lang="sv-SE" dirty="0" err="1" smtClean="0">
                <a:effectLst/>
              </a:rPr>
              <a:t>Pagani</a:t>
            </a:r>
            <a:r>
              <a:rPr lang="sv-SE" dirty="0" smtClean="0">
                <a:effectLst/>
              </a:rPr>
              <a:t> et al., 2009). </a:t>
            </a: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Times"/>
                <a:ea typeface="+mn-ea"/>
                <a:cs typeface="+mn-cs"/>
              </a:rPr>
              <a:t>tre kluster av faktorer som motsvarar ”autistiska drag och ADHD-symtom”, ”sensomotorisk integration” och ”intelligens och sekvens av motoriska rörelser”. I autismspektrumgruppen visade en korrelationsanalys mellan blodflödesindex och faktorn ”autistiska drag och ADHD-symtom” positiva korrelationer i nucleus caudatus bilateralt och i inferiora parietalloben vilket kan relateras till brister i exekutiva funktioner såväl som till rigida, stereotypa eller tvångsmässiga beteenden. Faktorn ”sensomotorisk integration” korrelerade positivt med cerebralt blodflöde i parieto-occipitala hjärnbarken vilket möjligen återspeglar en atypisk visuell perception som ofta ses hos personer med autismspektrumtillstånd. Det cerebrala blodflödet i vänster talamus korrelerade negativt med alla tre faktorer vilket poängterar betydelsen av detta hjärnområde för patogenesen vid autismspektrumtillstånd. </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35</a:t>
            </a:fld>
            <a:endParaRPr lang="sv-SE"/>
          </a:p>
        </p:txBody>
      </p:sp>
    </p:spTree>
    <p:extLst>
      <p:ext uri="{BB962C8B-B14F-4D97-AF65-F5344CB8AC3E}">
        <p14:creationId xmlns:p14="http://schemas.microsoft.com/office/powerpoint/2010/main" val="119598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effectLst/>
              </a:rPr>
              <a:t>Vi vet att vuxna med ASD har svårigheter i både grov-och finmotorik.</a:t>
            </a:r>
            <a:br>
              <a:rPr lang="sv-SE" dirty="0" smtClean="0">
                <a:effectLst/>
              </a:rPr>
            </a:br>
            <a:r>
              <a:rPr lang="sv-SE" dirty="0" smtClean="0">
                <a:effectLst/>
              </a:rPr>
              <a:t>Svag central </a:t>
            </a:r>
            <a:r>
              <a:rPr lang="sv-SE" dirty="0" err="1" smtClean="0">
                <a:effectLst/>
              </a:rPr>
              <a:t>coherens</a:t>
            </a:r>
            <a:r>
              <a:rPr lang="sv-SE" dirty="0" smtClean="0">
                <a:effectLst/>
              </a:rPr>
              <a:t>, perceptuell överkänslighet, dålig automatisering av rörelser och motorisk klumpighet beskrivs också.</a:t>
            </a:r>
            <a:br>
              <a:rPr lang="sv-SE" dirty="0" smtClean="0">
                <a:effectLst/>
              </a:rPr>
            </a:br>
            <a:r>
              <a:rPr lang="sv-SE" dirty="0" smtClean="0">
                <a:effectLst/>
              </a:rPr>
              <a:t>Neurologiska Soft </a:t>
            </a:r>
            <a:r>
              <a:rPr lang="sv-SE" dirty="0" err="1" smtClean="0">
                <a:effectLst/>
              </a:rPr>
              <a:t>Signs</a:t>
            </a:r>
            <a:r>
              <a:rPr lang="sv-SE" dirty="0" smtClean="0">
                <a:effectLst/>
              </a:rPr>
              <a:t> är mer ospecifika tecken på cerebral dysfunktion.</a:t>
            </a:r>
            <a:br>
              <a:rPr lang="sv-SE" dirty="0" smtClean="0">
                <a:effectLst/>
              </a:rPr>
            </a:br>
            <a:r>
              <a:rPr lang="sv-SE" dirty="0" smtClean="0">
                <a:effectLst/>
              </a:rPr>
              <a:t>Med hjälp av </a:t>
            </a:r>
            <a:r>
              <a:rPr lang="sv-SE" dirty="0" err="1" smtClean="0">
                <a:effectLst/>
              </a:rPr>
              <a:t>Neurological</a:t>
            </a:r>
            <a:r>
              <a:rPr lang="sv-SE" dirty="0" smtClean="0">
                <a:effectLst/>
              </a:rPr>
              <a:t> </a:t>
            </a:r>
            <a:r>
              <a:rPr lang="sv-SE" dirty="0" err="1" smtClean="0">
                <a:effectLst/>
              </a:rPr>
              <a:t>Evaluation</a:t>
            </a:r>
            <a:r>
              <a:rPr lang="sv-SE" dirty="0" smtClean="0">
                <a:effectLst/>
              </a:rPr>
              <a:t> </a:t>
            </a:r>
            <a:r>
              <a:rPr lang="sv-SE" dirty="0" err="1" smtClean="0">
                <a:effectLst/>
              </a:rPr>
              <a:t>Scale</a:t>
            </a:r>
            <a:r>
              <a:rPr lang="sv-SE" dirty="0" smtClean="0">
                <a:effectLst/>
              </a:rPr>
              <a:t> bedömer man förekomsten och svårighetsgraden av </a:t>
            </a:r>
            <a:r>
              <a:rPr lang="sv-SE" dirty="0" err="1" smtClean="0">
                <a:effectLst/>
              </a:rPr>
              <a:t>Neurol</a:t>
            </a:r>
            <a:r>
              <a:rPr lang="sv-SE" dirty="0" smtClean="0">
                <a:effectLst/>
              </a:rPr>
              <a:t> soft </a:t>
            </a:r>
            <a:r>
              <a:rPr lang="sv-SE" dirty="0" err="1" smtClean="0">
                <a:effectLst/>
              </a:rPr>
              <a:t>signs</a:t>
            </a:r>
            <a:r>
              <a:rPr lang="sv-SE" dirty="0" smtClean="0">
                <a:effectLst/>
              </a:rPr>
              <a:t> och består av 4 delskalor</a:t>
            </a:r>
            <a:br>
              <a:rPr lang="sv-SE" dirty="0" smtClean="0">
                <a:effectLst/>
              </a:rPr>
            </a:br>
            <a:r>
              <a:rPr lang="sv-SE" dirty="0" smtClean="0">
                <a:effectLst/>
              </a:rPr>
              <a:t>sensorisk integration (stereo gnosis, graf </a:t>
            </a:r>
            <a:r>
              <a:rPr lang="sv-SE" dirty="0" err="1" smtClean="0">
                <a:effectLst/>
              </a:rPr>
              <a:t>aesthesia</a:t>
            </a:r>
            <a:r>
              <a:rPr lang="sv-SE" dirty="0" smtClean="0">
                <a:effectLst/>
              </a:rPr>
              <a:t>, utplåning, höger / vänster förvirring),</a:t>
            </a:r>
            <a:br>
              <a:rPr lang="sv-SE" dirty="0" smtClean="0">
                <a:effectLst/>
              </a:rPr>
            </a:br>
            <a:r>
              <a:rPr lang="sv-SE" dirty="0" smtClean="0">
                <a:effectLst/>
              </a:rPr>
              <a:t>motorik (tandem promenad, snabba alternerande rörelser, finger-tummen opposition, finger-näs-prov),</a:t>
            </a:r>
            <a:br>
              <a:rPr lang="sv-SE" dirty="0" smtClean="0">
                <a:effectLst/>
              </a:rPr>
            </a:br>
            <a:r>
              <a:rPr lang="sv-SE" dirty="0" smtClean="0">
                <a:effectLst/>
              </a:rPr>
              <a:t>sekvensering av komplexa motoriska uppgifter (</a:t>
            </a:r>
            <a:r>
              <a:rPr lang="sv-SE" dirty="0" err="1" smtClean="0">
                <a:effectLst/>
              </a:rPr>
              <a:t>fist</a:t>
            </a:r>
            <a:r>
              <a:rPr lang="sv-SE" dirty="0" smtClean="0">
                <a:effectLst/>
              </a:rPr>
              <a:t>-ringen testet, </a:t>
            </a:r>
            <a:r>
              <a:rPr lang="sv-SE" dirty="0" err="1" smtClean="0">
                <a:effectLst/>
              </a:rPr>
              <a:t>fist</a:t>
            </a:r>
            <a:r>
              <a:rPr lang="sv-SE" dirty="0" smtClean="0">
                <a:effectLst/>
              </a:rPr>
              <a:t>-kant-palm testet, </a:t>
            </a:r>
            <a:r>
              <a:rPr lang="sv-SE" dirty="0" err="1" smtClean="0">
                <a:effectLst/>
              </a:rPr>
              <a:t>Ozeretski</a:t>
            </a:r>
            <a:r>
              <a:rPr lang="sv-SE" dirty="0" smtClean="0">
                <a:effectLst/>
              </a:rPr>
              <a:t> test av snabba alternerande rörelser, rytm </a:t>
            </a:r>
            <a:r>
              <a:rPr lang="sv-SE" dirty="0" err="1" smtClean="0">
                <a:effectLst/>
              </a:rPr>
              <a:t>tapping</a:t>
            </a:r>
            <a:r>
              <a:rPr lang="sv-SE" dirty="0" smtClean="0">
                <a:effectLst/>
              </a:rPr>
              <a:t>)</a:t>
            </a:r>
            <a:br>
              <a:rPr lang="sv-SE" dirty="0" smtClean="0">
                <a:effectLst/>
              </a:rPr>
            </a:br>
            <a:r>
              <a:rPr lang="sv-SE" dirty="0" smtClean="0">
                <a:effectLst/>
              </a:rPr>
              <a:t>och så kallade "hårda tecken" (Romberg tecken, </a:t>
            </a:r>
            <a:r>
              <a:rPr lang="sv-SE" dirty="0" err="1" smtClean="0">
                <a:effectLst/>
              </a:rPr>
              <a:t>tremor</a:t>
            </a:r>
            <a:r>
              <a:rPr lang="sv-SE" dirty="0" smtClean="0">
                <a:effectLst/>
              </a:rPr>
              <a:t>, spegel rörelser, synkinesis, konvergens, blick </a:t>
            </a:r>
            <a:r>
              <a:rPr lang="sv-SE" dirty="0" err="1" smtClean="0">
                <a:effectLst/>
              </a:rPr>
              <a:t>impersistence</a:t>
            </a:r>
            <a:r>
              <a:rPr lang="sv-SE" dirty="0" smtClean="0">
                <a:effectLst/>
              </a:rPr>
              <a:t>, grepp, primitiva reflexer, korttidsminnet).</a:t>
            </a:r>
            <a:br>
              <a:rPr lang="sv-SE" dirty="0" smtClean="0">
                <a:effectLst/>
              </a:rPr>
            </a:br>
            <a:r>
              <a:rPr lang="sv-SE" dirty="0" smtClean="0">
                <a:effectLst/>
              </a:rPr>
              <a:t>Det är rimligt att anta att de Neurologiska Soft </a:t>
            </a:r>
            <a:r>
              <a:rPr lang="sv-SE" dirty="0" err="1" smtClean="0">
                <a:effectLst/>
              </a:rPr>
              <a:t>Signs</a:t>
            </a:r>
            <a:r>
              <a:rPr lang="sv-SE" dirty="0" smtClean="0">
                <a:effectLst/>
              </a:rPr>
              <a:t> kan vara en av de potentiella </a:t>
            </a:r>
            <a:r>
              <a:rPr lang="sv-SE" dirty="0" err="1" smtClean="0">
                <a:effectLst/>
              </a:rPr>
              <a:t>endophenotypes</a:t>
            </a:r>
            <a:r>
              <a:rPr lang="sv-SE" dirty="0" smtClean="0">
                <a:effectLst/>
              </a:rPr>
              <a:t> för autism.</a:t>
            </a:r>
            <a:br>
              <a:rPr lang="sv-SE" dirty="0" smtClean="0">
                <a:effectLst/>
              </a:rPr>
            </a:br>
            <a:r>
              <a:rPr lang="sv-SE" dirty="0" smtClean="0">
                <a:effectLst/>
              </a:rPr>
              <a:t>Vi använde NES poäng som klinisk</a:t>
            </a:r>
            <a:r>
              <a:rPr lang="sv-SE" baseline="0" dirty="0" smtClean="0">
                <a:effectLst/>
              </a:rPr>
              <a:t> </a:t>
            </a:r>
            <a:r>
              <a:rPr lang="sv-SE" dirty="0" smtClean="0">
                <a:effectLst/>
              </a:rPr>
              <a:t>mått på brister i sensorisk-motoriska funktionerna i våra analyser.</a:t>
            </a: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37</a:t>
            </a:fld>
            <a:endParaRPr lang="sv-SE"/>
          </a:p>
        </p:txBody>
      </p:sp>
    </p:spTree>
    <p:extLst>
      <p:ext uri="{BB962C8B-B14F-4D97-AF65-F5344CB8AC3E}">
        <p14:creationId xmlns:p14="http://schemas.microsoft.com/office/powerpoint/2010/main" val="185274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Times"/>
                <a:ea typeface="+mn-ea"/>
                <a:cs typeface="+mn-cs"/>
              </a:rPr>
              <a:t>1925, i Moskva, skriver barnpsykiater Груня Ефимовна Сухарева en artikel på ryska </a:t>
            </a:r>
          </a:p>
          <a:p>
            <a:r>
              <a:rPr lang="ru-RU" sz="1200" kern="1200" dirty="0" smtClean="0">
                <a:solidFill>
                  <a:schemeClr val="tx1"/>
                </a:solidFill>
                <a:effectLst/>
                <a:latin typeface="Times"/>
                <a:ea typeface="+mn-ea"/>
                <a:cs typeface="+mn-cs"/>
              </a:rPr>
              <a:t>Hon beskriver 6 välutredda och observerade över tid pojkar med ”schizoid psykopati” eller schizoid personlighet. Alla dessa pojkar skulle kunna uppfylla dagens DSM-5 kriterier för autismspektrumtillstånd.</a:t>
            </a:r>
          </a:p>
          <a:p>
            <a:r>
              <a:rPr lang="ru-RU" sz="1200" kern="1200" dirty="0" smtClean="0">
                <a:solidFill>
                  <a:schemeClr val="tx1"/>
                </a:solidFill>
                <a:effectLst/>
                <a:latin typeface="Times"/>
                <a:ea typeface="+mn-ea"/>
                <a:cs typeface="+mn-cs"/>
              </a:rPr>
              <a:t>1926 översätts artikeln till tyska</a:t>
            </a:r>
          </a:p>
          <a:p>
            <a:r>
              <a:rPr lang="ru-RU" sz="1200" kern="1200" dirty="0" smtClean="0">
                <a:solidFill>
                  <a:schemeClr val="tx1"/>
                </a:solidFill>
                <a:effectLst/>
                <a:latin typeface="Times"/>
                <a:ea typeface="+mn-ea"/>
                <a:cs typeface="+mn-cs"/>
              </a:rPr>
              <a:t>70 år senare, 1996 översätter Sula Wolff artikeln till engelska och frågar i titeln om det var Den första beskrivningen av Asperger syndrom? </a:t>
            </a:r>
          </a:p>
          <a:p>
            <a:r>
              <a:rPr lang="ru-RU" sz="1200" kern="1200" dirty="0" smtClean="0">
                <a:solidFill>
                  <a:schemeClr val="tx1"/>
                </a:solidFill>
                <a:effectLst/>
                <a:latin typeface="Times"/>
                <a:ea typeface="+mn-ea"/>
                <a:cs typeface="+mn-cs"/>
              </a:rPr>
              <a:t>Vad kan vi svara? Kanske var sovjet union inte bara först i rymden men också med beskrivning av autismspektrumtillstånd</a:t>
            </a:r>
          </a:p>
          <a:p>
            <a:pPr marL="0" marR="0" indent="0" algn="l" defTabSz="914400" rtl="0" eaLnBrk="1" fontAlgn="base" latinLnBrk="0" hangingPunct="1">
              <a:lnSpc>
                <a:spcPct val="100000"/>
              </a:lnSpc>
              <a:spcBef>
                <a:spcPct val="30000"/>
              </a:spcBef>
              <a:spcAft>
                <a:spcPct val="0"/>
              </a:spcAft>
              <a:buClrTx/>
              <a:buSzTx/>
              <a:buFontTx/>
              <a:buNone/>
              <a:tabLst/>
              <a:defRPr/>
            </a:pPr>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3</a:t>
            </a:fld>
            <a:endParaRPr lang="sv-SE"/>
          </a:p>
        </p:txBody>
      </p:sp>
    </p:spTree>
    <p:extLst>
      <p:ext uri="{BB962C8B-B14F-4D97-AF65-F5344CB8AC3E}">
        <p14:creationId xmlns:p14="http://schemas.microsoft.com/office/powerpoint/2010/main" val="193227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odd type of thinking</a:t>
            </a:r>
          </a:p>
          <a:p>
            <a:pPr lvl="1"/>
            <a:r>
              <a:rPr lang="en-US" dirty="0" smtClean="0"/>
              <a:t>A tendency toward abstraction and schematization </a:t>
            </a:r>
          </a:p>
          <a:p>
            <a:pPr lvl="1"/>
            <a:r>
              <a:rPr lang="en-US" dirty="0" smtClean="0"/>
              <a:t>Tendency to rationalization and absurd rumination. This feature often marks the personality out as odd</a:t>
            </a:r>
          </a:p>
          <a:p>
            <a:pPr marL="457200" lvl="1" indent="0">
              <a:buNone/>
            </a:pPr>
            <a:endParaRPr lang="en-US" dirty="0" smtClean="0"/>
          </a:p>
          <a:p>
            <a:r>
              <a:rPr lang="en-US" dirty="0" smtClean="0"/>
              <a:t>An autistic attitude</a:t>
            </a:r>
          </a:p>
          <a:p>
            <a:pPr lvl="1"/>
            <a:r>
              <a:rPr lang="en-US" dirty="0" smtClean="0"/>
              <a:t>Tendency toward solitude and avoidance of other people from early childhood onwards</a:t>
            </a:r>
          </a:p>
          <a:p>
            <a:pPr lvl="1"/>
            <a:r>
              <a:rPr lang="en-US" dirty="0" smtClean="0"/>
              <a:t>They keep themselves apart from their peers, avoid communal games and prefer fantastic stories and fairy tales</a:t>
            </a:r>
          </a:p>
          <a:p>
            <a:pPr lvl="1"/>
            <a:r>
              <a:rPr lang="en-US" dirty="0" smtClean="0"/>
              <a:t>They find it hard to adapt to and never fully integrate themselves among other children</a:t>
            </a:r>
          </a:p>
          <a:p>
            <a:pPr lvl="1"/>
            <a:r>
              <a:rPr lang="en-US" dirty="0" smtClean="0"/>
              <a:t>MOTOR</a:t>
            </a:r>
            <a:r>
              <a:rPr lang="en-US" baseline="0" dirty="0" smtClean="0"/>
              <a:t> </a:t>
            </a:r>
            <a:r>
              <a:rPr lang="en-US" baseline="0" dirty="0" err="1" smtClean="0"/>
              <a:t>impairments</a:t>
            </a:r>
            <a:r>
              <a:rPr lang="en-US" dirty="0" err="1" smtClean="0"/>
              <a:t>Clumsiness</a:t>
            </a:r>
            <a:r>
              <a:rPr lang="en-US" dirty="0" smtClean="0"/>
              <a:t>, awkwardness, abruptness of movements, many superfluous movements and </a:t>
            </a:r>
            <a:r>
              <a:rPr lang="en-US" dirty="0" err="1" smtClean="0"/>
              <a:t>synkinesias</a:t>
            </a:r>
            <a:endParaRPr lang="en-US" dirty="0" smtClean="0"/>
          </a:p>
          <a:p>
            <a:pPr lvl="1"/>
            <a:r>
              <a:rPr lang="en-US" dirty="0" smtClean="0"/>
              <a:t>Lack of facial expressiveness and of expressive movements (</a:t>
            </a:r>
            <a:r>
              <a:rPr lang="en-US" dirty="0" err="1" smtClean="0"/>
              <a:t>manneristic</a:t>
            </a:r>
            <a:r>
              <a:rPr lang="en-US" dirty="0" smtClean="0"/>
              <a:t>; decreased postural tone; oddities and lack of modulation of speech)</a:t>
            </a:r>
          </a:p>
          <a:p>
            <a:pPr lvl="1"/>
            <a:endParaRPr lang="en-US" dirty="0" smtClean="0"/>
          </a:p>
          <a:p>
            <a:r>
              <a:rPr lang="sv-SE" dirty="0" smtClean="0"/>
              <a:t>beskrivning är väldigt identisk med den som Hans Asperger ger flera år senare 1938 och 1944</a:t>
            </a:r>
          </a:p>
          <a:p>
            <a:r>
              <a:rPr lang="sv-SE" dirty="0" smtClean="0"/>
              <a:t>alla idag skulle kunna uppfylla DSM-5 kriterier för autismspektrumtillstånd</a:t>
            </a:r>
          </a:p>
          <a:p>
            <a:r>
              <a:rPr lang="en-US" sz="1200" i="1" kern="1200" dirty="0" smtClean="0">
                <a:solidFill>
                  <a:schemeClr val="tx1"/>
                </a:solidFill>
                <a:effectLst/>
                <a:latin typeface="Times"/>
                <a:ea typeface="+mn-ea"/>
                <a:cs typeface="+mn-cs"/>
              </a:rPr>
              <a:t>probably corresponding to DSM-5 social interaction and communication impairments</a:t>
            </a:r>
            <a:endParaRPr lang="sv-SE" dirty="0" smtClean="0"/>
          </a:p>
          <a:p>
            <a:endParaRPr lang="ru-RU" dirty="0" smtClean="0"/>
          </a:p>
          <a:p>
            <a:endParaRPr lang="sv-SE" dirty="0" smtClean="0"/>
          </a:p>
        </p:txBody>
      </p:sp>
      <p:sp>
        <p:nvSpPr>
          <p:cNvPr id="4" name="Slide Number Placeholder 3"/>
          <p:cNvSpPr>
            <a:spLocks noGrp="1"/>
          </p:cNvSpPr>
          <p:nvPr>
            <p:ph type="sldNum" sz="quarter" idx="10"/>
          </p:nvPr>
        </p:nvSpPr>
        <p:spPr/>
        <p:txBody>
          <a:bodyPr/>
          <a:lstStyle/>
          <a:p>
            <a:fld id="{E4F6DBA7-38D3-4FF9-B176-AA5B07999DDF}"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301632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ASD- heterogent tillstånd både</a:t>
            </a:r>
            <a:r>
              <a:rPr lang="sv-SE" baseline="0" dirty="0" smtClean="0"/>
              <a:t> (</a:t>
            </a:r>
            <a:r>
              <a:rPr lang="sv-SE" dirty="0" err="1" smtClean="0"/>
              <a:t>neuro</a:t>
            </a:r>
            <a:r>
              <a:rPr lang="sv-SE" dirty="0" smtClean="0"/>
              <a:t>)biologisk och klinisk</a:t>
            </a:r>
          </a:p>
          <a:p>
            <a:r>
              <a:rPr lang="sv-SE" sz="1200" dirty="0" err="1" smtClean="0"/>
              <a:t>Polygenetisk</a:t>
            </a:r>
            <a:r>
              <a:rPr lang="sv-SE" sz="1200" dirty="0" smtClean="0"/>
              <a:t> tillstånd </a:t>
            </a:r>
            <a:r>
              <a:rPr lang="sv-SE" sz="1200" dirty="0" smtClean="0">
                <a:sym typeface="Wingdings" pitchFamily="2" charset="2"/>
              </a:rPr>
              <a:t></a:t>
            </a:r>
            <a:r>
              <a:rPr lang="sv-SE" sz="1200" dirty="0" smtClean="0"/>
              <a:t>Varje genetisk defekt har mångfacetterad effekt vid utveckling av hjärnstrukturer</a:t>
            </a:r>
          </a:p>
          <a:p>
            <a:r>
              <a:rPr lang="sv-SE" sz="1200" dirty="0" smtClean="0"/>
              <a:t>Konsekvenser: </a:t>
            </a:r>
            <a:r>
              <a:rPr lang="sv-SE" sz="1200" dirty="0" err="1" smtClean="0"/>
              <a:t>cognitiva</a:t>
            </a:r>
            <a:r>
              <a:rPr lang="sv-SE" sz="1200" dirty="0" smtClean="0"/>
              <a:t> och </a:t>
            </a:r>
            <a:r>
              <a:rPr lang="sv-SE" sz="1200" dirty="0" err="1" smtClean="0"/>
              <a:t>sensori</a:t>
            </a:r>
            <a:r>
              <a:rPr lang="sv-SE" sz="1200" dirty="0" smtClean="0"/>
              <a:t>-motoriska avvikelser</a:t>
            </a:r>
          </a:p>
          <a:p>
            <a:endParaRPr lang="sv-SE" sz="1200" dirty="0" smtClean="0"/>
          </a:p>
          <a:p>
            <a:endParaRPr lang="ru-RU"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ru-RU" dirty="0" smtClean="0"/>
          </a:p>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211491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ln/>
        </p:spPr>
        <p:txBody>
          <a:bodyPr/>
          <a:lstStyle/>
          <a:p>
            <a:r>
              <a:rPr lang="ru-RU" sz="1200" kern="1200" dirty="0" smtClean="0">
                <a:solidFill>
                  <a:schemeClr val="tx1"/>
                </a:solidFill>
                <a:effectLst/>
                <a:latin typeface="Times"/>
                <a:ea typeface="+mn-ea"/>
                <a:cs typeface="+mn-cs"/>
              </a:rPr>
              <a:t>Vid autismspektrumtillstånd har </a:t>
            </a:r>
            <a:r>
              <a:rPr lang="ru-RU" sz="1200" b="1" kern="1200" dirty="0" smtClean="0">
                <a:solidFill>
                  <a:schemeClr val="tx1"/>
                </a:solidFill>
                <a:effectLst/>
                <a:latin typeface="Times"/>
                <a:ea typeface="+mn-ea"/>
                <a:cs typeface="+mn-cs"/>
              </a:rPr>
              <a:t>Strukturella och funktionella avvikelser</a:t>
            </a:r>
            <a:r>
              <a:rPr lang="ru-RU" sz="1200" kern="1200" dirty="0" smtClean="0">
                <a:solidFill>
                  <a:schemeClr val="tx1"/>
                </a:solidFill>
                <a:effectLst/>
                <a:latin typeface="Times"/>
                <a:ea typeface="+mn-ea"/>
                <a:cs typeface="+mn-cs"/>
              </a:rPr>
              <a:t> påvisats i olika hjärnstrukturer</a:t>
            </a:r>
          </a:p>
          <a:p>
            <a:r>
              <a:rPr lang="ru-RU" sz="1200" kern="1200" dirty="0" smtClean="0">
                <a:solidFill>
                  <a:schemeClr val="tx1"/>
                </a:solidFill>
                <a:effectLst/>
                <a:latin typeface="Times"/>
                <a:ea typeface="+mn-ea"/>
                <a:cs typeface="+mn-cs"/>
              </a:rPr>
              <a:t>Med hjälp av Neuroradiologiska metoder så som SinglePhotonEmissionComputedTomografi, PET och funktionell MRI har man kunnat se att det finns </a:t>
            </a:r>
            <a:r>
              <a:rPr lang="ru-RU" sz="1200" b="1" kern="1200" dirty="0" smtClean="0">
                <a:solidFill>
                  <a:schemeClr val="tx1"/>
                </a:solidFill>
                <a:effectLst/>
                <a:latin typeface="Times"/>
                <a:ea typeface="+mn-ea"/>
                <a:cs typeface="+mn-cs"/>
              </a:rPr>
              <a:t>Avvikande nervförbindelser mellan olika hjärnregioner och osynkroniserad aktivitet</a:t>
            </a:r>
            <a:r>
              <a:rPr lang="ru-RU" sz="1200" kern="1200" dirty="0" smtClean="0">
                <a:solidFill>
                  <a:schemeClr val="tx1"/>
                </a:solidFill>
                <a:effectLst/>
                <a:latin typeface="Times"/>
                <a:ea typeface="+mn-ea"/>
                <a:cs typeface="+mn-cs"/>
              </a:rPr>
              <a:t> i olika hjärnstrukturer som ingår olika neurala nätverk</a:t>
            </a:r>
          </a:p>
          <a:p>
            <a:r>
              <a:rPr lang="ru-RU" sz="1200" kern="1200" dirty="0" smtClean="0">
                <a:solidFill>
                  <a:schemeClr val="tx1"/>
                </a:solidFill>
                <a:effectLst/>
                <a:latin typeface="Times"/>
                <a:ea typeface="+mn-ea"/>
                <a:cs typeface="+mn-cs"/>
              </a:rPr>
              <a:t>Här är det viktigt att förstå att en färdighet, så som tex förmåga till social interaktion, är beroende av samverkan av flera olika regioner. Därför brister i olika färdigheter kan inte relateras enbart till ett enda område.</a:t>
            </a:r>
          </a:p>
          <a:p>
            <a:endParaRPr lang="en-US" b="1" dirty="0" smtClean="0"/>
          </a:p>
        </p:txBody>
      </p:sp>
      <p:sp>
        <p:nvSpPr>
          <p:cNvPr id="40964" name="Номер слайда 3"/>
          <p:cNvSpPr>
            <a:spLocks noGrp="1"/>
          </p:cNvSpPr>
          <p:nvPr>
            <p:ph type="sldNum" sz="quarter" idx="5"/>
          </p:nvPr>
        </p:nvSpPr>
        <p:spPr>
          <a:noFill/>
        </p:spPr>
        <p:txBody>
          <a:bodyPr/>
          <a:lstStyle/>
          <a:p>
            <a:fld id="{90DAC410-DD90-B84F-9655-D012EA7CE2FD}" type="slidenum">
              <a:rPr lang="sv-SE"/>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7</a:t>
            </a:fld>
            <a:endParaRPr lang="sv-SE"/>
          </a:p>
        </p:txBody>
      </p:sp>
    </p:spTree>
    <p:extLst>
      <p:ext uri="{BB962C8B-B14F-4D97-AF65-F5344CB8AC3E}">
        <p14:creationId xmlns:p14="http://schemas.microsoft.com/office/powerpoint/2010/main" val="276290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dirty="0" smtClean="0"/>
              <a:t>interna konsistens</a:t>
            </a:r>
          </a:p>
          <a:p>
            <a:pPr lvl="1"/>
            <a:r>
              <a:rPr lang="sv-SE" dirty="0" smtClean="0"/>
              <a:t>temporal stabilitet</a:t>
            </a:r>
          </a:p>
          <a:p>
            <a:pPr lvl="1"/>
            <a:r>
              <a:rPr lang="sv-SE" dirty="0" smtClean="0"/>
              <a:t>diagnostisk validitet</a:t>
            </a:r>
          </a:p>
          <a:p>
            <a:pPr lvl="1"/>
            <a:r>
              <a:rPr lang="sv-SE" dirty="0" smtClean="0"/>
              <a:t>samtidiga validitet </a:t>
            </a:r>
            <a:endParaRPr lang="ru-RU" dirty="0" smtClean="0"/>
          </a:p>
          <a:p>
            <a:endParaRPr lang="sv-SE" dirty="0"/>
          </a:p>
        </p:txBody>
      </p:sp>
      <p:sp>
        <p:nvSpPr>
          <p:cNvPr id="4" name="Platshållare för bildnummer 3"/>
          <p:cNvSpPr>
            <a:spLocks noGrp="1"/>
          </p:cNvSpPr>
          <p:nvPr>
            <p:ph type="sldNum" sz="quarter" idx="10"/>
          </p:nvPr>
        </p:nvSpPr>
        <p:spPr/>
        <p:txBody>
          <a:bodyPr/>
          <a:lstStyle/>
          <a:p>
            <a:fld id="{E4F6DBA7-38D3-4FF9-B176-AA5B07999DDF}" type="slidenum">
              <a:rPr lang="sv-SE" smtClean="0"/>
              <a:pPr/>
              <a:t>8</a:t>
            </a:fld>
            <a:endParaRPr lang="sv-SE"/>
          </a:p>
        </p:txBody>
      </p:sp>
    </p:spTree>
    <p:extLst>
      <p:ext uri="{BB962C8B-B14F-4D97-AF65-F5344CB8AC3E}">
        <p14:creationId xmlns:p14="http://schemas.microsoft.com/office/powerpoint/2010/main" val="127650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Times"/>
                <a:ea typeface="+mn-ea"/>
                <a:cs typeface="+mn-cs"/>
              </a:rPr>
              <a:t>ett verktyg för att bistå klinikern i sin bedömning. RAADS beskrivs som en empiriskt grundad skala, baserad på de diagnostiska kriterierna i DSM och ICD-systemen (Ritvo et al., 2007). Författarna har utifrån sin kliniska erfarenhet anpassat språket och frågorna till en vuxen målgrupp (Edward Ritvo, personlig kommunikation, mars 2010). </a:t>
            </a:r>
            <a:endParaRPr lang="sv-SE" sz="1200" kern="1200" dirty="0" smtClean="0">
              <a:solidFill>
                <a:schemeClr val="tx1"/>
              </a:solidFill>
              <a:effectLst/>
              <a:latin typeface="Times"/>
              <a:ea typeface="+mn-ea"/>
              <a:cs typeface="+mn-cs"/>
            </a:endParaRPr>
          </a:p>
          <a:p>
            <a:r>
              <a:rPr lang="ru-RU" sz="1200" kern="1200" dirty="0" smtClean="0">
                <a:solidFill>
                  <a:schemeClr val="tx1"/>
                </a:solidFill>
                <a:effectLst/>
                <a:latin typeface="Times"/>
                <a:ea typeface="+mn-ea"/>
                <a:cs typeface="+mn-cs"/>
              </a:rPr>
              <a:t>RAADS är en självskattningsskala med 80 item som är uppdelade på fyra delskalor som delvis motsvarar de tre kriterieklustren i DSM-IV. Den första delskalan, Social Interaction är vidare uppdelad i Social Empathy Processing (Social EP), Social Blindness (Social B) och en ospecificerad kategori som här kallas Social UNS. Den andra delskalan, Language (Symbolic Processing), innehåller 7 påståenden om pragmatisk språkförståelse och -användning, t ex </a:t>
            </a:r>
            <a:r>
              <a:rPr lang="ru-RU" sz="1200" i="1" kern="1200" dirty="0" smtClean="0">
                <a:solidFill>
                  <a:schemeClr val="tx1"/>
                </a:solidFill>
                <a:effectLst/>
                <a:latin typeface="Times"/>
                <a:ea typeface="+mn-ea"/>
                <a:cs typeface="+mn-cs"/>
              </a:rPr>
              <a:t>”Jag tycker att det är svårt att förstå vad vissa fraser betyder, som t ex ’Stockholm i mitt hjärta”, ”I samtal använder jag ofta ord eller fraser som jag har hört på TV eller bio”. </a:t>
            </a:r>
            <a:r>
              <a:rPr lang="ru-RU" sz="1200" kern="1200" dirty="0" smtClean="0">
                <a:solidFill>
                  <a:schemeClr val="tx1"/>
                </a:solidFill>
                <a:effectLst/>
                <a:latin typeface="Times"/>
                <a:ea typeface="+mn-ea"/>
                <a:cs typeface="+mn-cs"/>
              </a:rPr>
              <a:t>Den innehåller också ett påstående om huruvida man kan föreställa sig att vara någon annan. Föreställningsförmåga konceptualiseras alltså här som en del av språkförmåga. (Detta kan jämföras med DSM-kriterierna där spontan lek konceptualiseras som en del av kommunikationsklustret).</a:t>
            </a:r>
          </a:p>
          <a:p>
            <a:r>
              <a:rPr lang="ru-RU" sz="1200" kern="1200" dirty="0" smtClean="0">
                <a:solidFill>
                  <a:schemeClr val="tx1"/>
                </a:solidFill>
                <a:effectLst/>
                <a:latin typeface="Times"/>
                <a:ea typeface="+mn-ea"/>
                <a:cs typeface="+mn-cs"/>
              </a:rPr>
              <a:t>Delskalan Circumscribed interests utgörs av 14 påståenden som undersöker kognitiv inflexibilitet, fixering vid oändamålsenliga rutiner, motstånd mot förändring och snäva intressen. T ex </a:t>
            </a:r>
            <a:r>
              <a:rPr lang="ru-RU" sz="1200" i="1" kern="1200" dirty="0" smtClean="0">
                <a:solidFill>
                  <a:schemeClr val="tx1"/>
                </a:solidFill>
                <a:effectLst/>
                <a:latin typeface="Times"/>
                <a:ea typeface="+mn-ea"/>
                <a:cs typeface="+mn-cs"/>
              </a:rPr>
              <a:t>”Det är svårt för mig att påbörja och avsluta ett samtal. Jag måste få tala till jag har talat färdigt”, ”Sådant som de flesta andra människor jag känner tycker är intressant, har aldrig intresserat mig” </a:t>
            </a:r>
            <a:r>
              <a:rPr lang="ru-RU" sz="1200" kern="1200" dirty="0" smtClean="0">
                <a:solidFill>
                  <a:schemeClr val="tx1"/>
                </a:solidFill>
                <a:effectLst/>
                <a:latin typeface="Times"/>
                <a:ea typeface="+mn-ea"/>
                <a:cs typeface="+mn-cs"/>
              </a:rPr>
              <a:t>och </a:t>
            </a:r>
            <a:r>
              <a:rPr lang="ru-RU" sz="1200" i="1" kern="1200" dirty="0" smtClean="0">
                <a:solidFill>
                  <a:schemeClr val="tx1"/>
                </a:solidFill>
                <a:effectLst/>
                <a:latin typeface="Times"/>
                <a:ea typeface="+mn-ea"/>
                <a:cs typeface="+mn-cs"/>
              </a:rPr>
              <a:t>”Jag blir extremt upprörd när det sätt jag föredrar att göra saker på plötsligt ändras”</a:t>
            </a:r>
            <a:r>
              <a:rPr lang="ru-RU" sz="1200" kern="1200" dirty="0" smtClean="0">
                <a:solidFill>
                  <a:schemeClr val="tx1"/>
                </a:solidFill>
                <a:effectLst/>
                <a:latin typeface="Times"/>
                <a:ea typeface="+mn-ea"/>
                <a:cs typeface="+mn-cs"/>
              </a:rPr>
              <a:t>. Här återfinns alltså både påståenden som motsvaras av kriterier i C-klustret i DSM-IV, repetitiva beteenden och intressen, och item som har likheter med kriteriet för svårigheter med icke-verbal kommunikation i B-klustret. </a:t>
            </a:r>
          </a:p>
          <a:p>
            <a:r>
              <a:rPr lang="ru-RU" sz="1200" kern="1200" dirty="0" smtClean="0">
                <a:solidFill>
                  <a:schemeClr val="tx1"/>
                </a:solidFill>
                <a:effectLst/>
                <a:latin typeface="Times"/>
                <a:ea typeface="+mn-ea"/>
                <a:cs typeface="+mn-cs"/>
              </a:rPr>
              <a:t>Den fjärde delskalan, Sensory Motor, utgörs av 20 påståenden som undersöker aspekter som inte är diagnosgrundande enligt DSM-IV-kriterierna. Majoriteten av påståendena handlar om annorlunda responser på sensoriska stimuli, t ex överkänslighet mot ljud, känsel, lukt, samt om ”perceptual inconcistancy”, dvs. att sinnesintryck kan upplevas väldigt olika och plötsligt förändras från svagt till starkt och vice versa. Här återfinns även ett fåtal påståenden om motorisk klumpighet, avvikande prosodi och takt i talet. Exempel på påståenden är </a:t>
            </a:r>
            <a:r>
              <a:rPr lang="ru-RU" sz="1200" i="1" kern="1200" dirty="0" smtClean="0">
                <a:solidFill>
                  <a:schemeClr val="tx1"/>
                </a:solidFill>
                <a:effectLst/>
                <a:latin typeface="Times"/>
                <a:ea typeface="+mn-ea"/>
                <a:cs typeface="+mn-cs"/>
              </a:rPr>
              <a:t>”jag noterar alltid konsistensen på det jag äter, vilket för mig är viktigare än själva smaken”, ”när jag känner mig överväldigad av intryck behöver jag få vara för mig själv och stänga dem ute” </a:t>
            </a:r>
            <a:r>
              <a:rPr lang="ru-RU" sz="1200" kern="1200" dirty="0" smtClean="0">
                <a:solidFill>
                  <a:schemeClr val="tx1"/>
                </a:solidFill>
                <a:effectLst/>
                <a:latin typeface="Times"/>
                <a:ea typeface="+mn-ea"/>
                <a:cs typeface="+mn-cs"/>
              </a:rPr>
              <a:t>och </a:t>
            </a:r>
            <a:r>
              <a:rPr lang="ru-RU" sz="1200" i="1" kern="1200" dirty="0" smtClean="0">
                <a:solidFill>
                  <a:schemeClr val="tx1"/>
                </a:solidFill>
                <a:effectLst/>
                <a:latin typeface="Times"/>
                <a:ea typeface="+mn-ea"/>
                <a:cs typeface="+mn-cs"/>
              </a:rPr>
              <a:t>”jag talar vanligen med ett normalt tonläge”.</a:t>
            </a:r>
            <a:r>
              <a:rPr lang="ru-RU" sz="1200" kern="1200" dirty="0" smtClean="0">
                <a:solidFill>
                  <a:schemeClr val="tx1"/>
                </a:solidFill>
                <a:effectLst/>
                <a:latin typeface="Times"/>
                <a:ea typeface="+mn-ea"/>
                <a:cs typeface="+mn-cs"/>
              </a:rPr>
              <a:t>  </a:t>
            </a:r>
            <a:endParaRPr lang="sv-SE" sz="1200" kern="1200" dirty="0" smtClean="0">
              <a:solidFill>
                <a:schemeClr val="tx1"/>
              </a:solidFill>
              <a:effectLst/>
              <a:latin typeface="Times"/>
              <a:ea typeface="+mn-ea"/>
              <a:cs typeface="+mn-cs"/>
            </a:endParaRPr>
          </a:p>
          <a:p>
            <a:r>
              <a:rPr lang="en-US" dirty="0" smtClean="0">
                <a:latin typeface="Times" charset="0"/>
              </a:rPr>
              <a:t>A score of 65 or greater is consistent with a clinical diagnosis of ASD. </a:t>
            </a:r>
          </a:p>
          <a:p>
            <a:r>
              <a:rPr lang="en-US" dirty="0" smtClean="0">
                <a:latin typeface="Times" charset="0"/>
              </a:rPr>
              <a:t>Preliminary evidence indicates that the English version of the scale has excellent diagnostic accuracy as well as satisfying internal consistency (</a:t>
            </a:r>
            <a:r>
              <a:rPr lang="en-US" dirty="0" err="1" smtClean="0">
                <a:latin typeface="Times" charset="0"/>
              </a:rPr>
              <a:t>Ritvo</a:t>
            </a:r>
            <a:r>
              <a:rPr lang="en-US" dirty="0" smtClean="0">
                <a:latin typeface="Times" charset="0"/>
              </a:rPr>
              <a:t> et al., 2007). </a:t>
            </a:r>
          </a:p>
          <a:p>
            <a:r>
              <a:rPr lang="en-US" dirty="0" smtClean="0">
                <a:latin typeface="Times" charset="0"/>
              </a:rPr>
              <a:t>The RAADS-R has been translated to Swedish and has been found as useful clinical tool, but no studies have yet examined the psychometric properties of the Swedish version.</a:t>
            </a:r>
          </a:p>
          <a:p>
            <a:endParaRPr lang="ru-RU" sz="1200" kern="1200" dirty="0" smtClean="0">
              <a:solidFill>
                <a:schemeClr val="tx1"/>
              </a:solidFill>
              <a:effectLst/>
              <a:latin typeface="Times"/>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ru-RU" sz="1200" kern="1200" dirty="0" smtClean="0">
              <a:solidFill>
                <a:schemeClr val="tx1"/>
              </a:solidFill>
              <a:effectLst/>
              <a:latin typeface="Times"/>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ru-RU" sz="1200" kern="1200" dirty="0" smtClean="0">
              <a:solidFill>
                <a:schemeClr val="tx1"/>
              </a:solidFill>
              <a:effectLst/>
              <a:latin typeface="Times"/>
              <a:ea typeface="+mn-ea"/>
              <a:cs typeface="+mn-cs"/>
            </a:endParaRPr>
          </a:p>
          <a:p>
            <a:endParaRPr lang="ru-RU" dirty="0"/>
          </a:p>
        </p:txBody>
      </p:sp>
      <p:sp>
        <p:nvSpPr>
          <p:cNvPr id="4" name="Slide Number Placeholder 3"/>
          <p:cNvSpPr>
            <a:spLocks noGrp="1"/>
          </p:cNvSpPr>
          <p:nvPr>
            <p:ph type="sldNum" sz="quarter" idx="10"/>
          </p:nvPr>
        </p:nvSpPr>
        <p:spPr/>
        <p:txBody>
          <a:bodyPr/>
          <a:lstStyle/>
          <a:p>
            <a:fld id="{E4F6DBA7-38D3-4FF9-B176-AA5B07999DDF}" type="slidenum">
              <a:rPr lang="sv-SE" smtClean="0"/>
              <a:pPr/>
              <a:t>9</a:t>
            </a:fld>
            <a:endParaRPr lang="sv-SE"/>
          </a:p>
        </p:txBody>
      </p:sp>
    </p:spTree>
    <p:extLst>
      <p:ext uri="{BB962C8B-B14F-4D97-AF65-F5344CB8AC3E}">
        <p14:creationId xmlns:p14="http://schemas.microsoft.com/office/powerpoint/2010/main" val="519026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143000"/>
          </a:xfrm>
        </p:spPr>
        <p:txBody>
          <a:bodyPr anchor="ctr"/>
          <a:lstStyle>
            <a:lvl1pPr>
              <a:defRPr sz="3200"/>
            </a:lvl1pPr>
          </a:lstStyle>
          <a:p>
            <a:pPr lvl="0"/>
            <a:r>
              <a:rPr lang="en-US" noProof="0" smtClean="0"/>
              <a:t>Click to edit Master title style</a:t>
            </a:r>
            <a:endParaRPr lang="sv-SE" noProof="0" smtClean="0"/>
          </a:p>
        </p:txBody>
      </p:sp>
      <p:sp>
        <p:nvSpPr>
          <p:cNvPr id="3075" name="Rectangle 3"/>
          <p:cNvSpPr>
            <a:spLocks noGrp="1" noChangeArrowheads="1"/>
          </p:cNvSpPr>
          <p:nvPr>
            <p:ph type="subTitle" idx="1"/>
          </p:nvPr>
        </p:nvSpPr>
        <p:spPr>
          <a:xfrm>
            <a:off x="685800" y="2743200"/>
            <a:ext cx="7772400" cy="1752600"/>
          </a:xfrm>
        </p:spPr>
        <p:txBody>
          <a:bodyPr/>
          <a:lstStyle>
            <a:lvl1pPr marL="0" indent="0">
              <a:buFont typeface="Wingdings" charset="2"/>
              <a:buNone/>
              <a:defRPr sz="1800">
                <a:solidFill>
                  <a:schemeClr val="accent1"/>
                </a:solidFill>
              </a:defRPr>
            </a:lvl1pPr>
          </a:lstStyle>
          <a:p>
            <a:pPr lvl="0"/>
            <a:r>
              <a:rPr lang="en-US" noProof="0" smtClean="0"/>
              <a:t>Click to edit Master subtitle style</a:t>
            </a:r>
            <a:endParaRPr lang="sv-SE" noProof="0" smtClean="0"/>
          </a:p>
        </p:txBody>
      </p:sp>
      <p:pic>
        <p:nvPicPr>
          <p:cNvPr id="3088" name="Picture 16" descr="KI-Logo_rgb.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266700"/>
            <a:ext cx="2466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lvl1pPr>
              <a:defRPr/>
            </a:lvl1pPr>
          </a:lstStyle>
          <a:p>
            <a:fld id="{6E31E9A5-40AE-4A08-AFCA-21D29C0B3BC4}" type="datetime4">
              <a:rPr lang="sv-SE"/>
              <a:pPr/>
              <a:t>18 mars 2014</a:t>
            </a:fld>
            <a:endParaRPr lang="sv-SE"/>
          </a:p>
        </p:txBody>
      </p:sp>
      <p:sp>
        <p:nvSpPr>
          <p:cNvPr id="5" name="Platshållare för sidfot 4"/>
          <p:cNvSpPr>
            <a:spLocks noGrp="1"/>
          </p:cNvSpPr>
          <p:nvPr>
            <p:ph type="ftr" sz="quarter" idx="11"/>
          </p:nvPr>
        </p:nvSpPr>
        <p:spPr/>
        <p:txBody>
          <a:bodyPr/>
          <a:lstStyle>
            <a:lvl1pPr>
              <a:defRPr/>
            </a:lvl1pPr>
          </a:lstStyle>
          <a:p>
            <a:r>
              <a:rPr lang="sv-SE"/>
              <a:t>Namn Efternamn</a:t>
            </a:r>
          </a:p>
        </p:txBody>
      </p:sp>
      <p:sp>
        <p:nvSpPr>
          <p:cNvPr id="6" name="Platshållare för bildnummer 5"/>
          <p:cNvSpPr>
            <a:spLocks noGrp="1"/>
          </p:cNvSpPr>
          <p:nvPr>
            <p:ph type="sldNum" sz="quarter" idx="12"/>
          </p:nvPr>
        </p:nvSpPr>
        <p:spPr/>
        <p:txBody>
          <a:bodyPr/>
          <a:lstStyle>
            <a:lvl1pPr>
              <a:defRPr/>
            </a:lvl1pPr>
          </a:lstStyle>
          <a:p>
            <a:fld id="{DA11F747-95F0-475F-A35A-D87D33D41CB3}" type="slidenum">
              <a:rPr lang="sv-SE"/>
              <a:pPr/>
              <a:t>‹#›</a:t>
            </a:fld>
            <a:endParaRPr lang="sv-SE"/>
          </a:p>
        </p:txBody>
      </p:sp>
    </p:spTree>
    <p:extLst>
      <p:ext uri="{BB962C8B-B14F-4D97-AF65-F5344CB8AC3E}">
        <p14:creationId xmlns:p14="http://schemas.microsoft.com/office/powerpoint/2010/main" val="294887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lvl1pPr>
              <a:defRPr/>
            </a:lvl1pPr>
          </a:lstStyle>
          <a:p>
            <a:fld id="{0D233C68-F5D3-44D8-AD4B-0A05E0672D2C}" type="datetime4">
              <a:rPr lang="sv-SE"/>
              <a:pPr/>
              <a:t>18 mars 2014</a:t>
            </a:fld>
            <a:endParaRPr lang="sv-SE"/>
          </a:p>
        </p:txBody>
      </p:sp>
      <p:sp>
        <p:nvSpPr>
          <p:cNvPr id="5" name="Platshållare för sidfot 4"/>
          <p:cNvSpPr>
            <a:spLocks noGrp="1"/>
          </p:cNvSpPr>
          <p:nvPr>
            <p:ph type="ftr" sz="quarter" idx="11"/>
          </p:nvPr>
        </p:nvSpPr>
        <p:spPr/>
        <p:txBody>
          <a:bodyPr/>
          <a:lstStyle>
            <a:lvl1pPr>
              <a:defRPr/>
            </a:lvl1pPr>
          </a:lstStyle>
          <a:p>
            <a:r>
              <a:rPr lang="sv-SE"/>
              <a:t>Namn Efternamn</a:t>
            </a:r>
          </a:p>
        </p:txBody>
      </p:sp>
      <p:sp>
        <p:nvSpPr>
          <p:cNvPr id="6" name="Platshållare för bildnummer 5"/>
          <p:cNvSpPr>
            <a:spLocks noGrp="1"/>
          </p:cNvSpPr>
          <p:nvPr>
            <p:ph type="sldNum" sz="quarter" idx="12"/>
          </p:nvPr>
        </p:nvSpPr>
        <p:spPr/>
        <p:txBody>
          <a:bodyPr/>
          <a:lstStyle>
            <a:lvl1pPr>
              <a:defRPr/>
            </a:lvl1pPr>
          </a:lstStyle>
          <a:p>
            <a:fld id="{BC3F161A-FB90-4542-B16C-7A8DB2E421C3}" type="slidenum">
              <a:rPr lang="sv-SE"/>
              <a:pPr/>
              <a:t>‹#›</a:t>
            </a:fld>
            <a:endParaRPr lang="sv-SE"/>
          </a:p>
        </p:txBody>
      </p:sp>
    </p:spTree>
    <p:extLst>
      <p:ext uri="{BB962C8B-B14F-4D97-AF65-F5344CB8AC3E}">
        <p14:creationId xmlns:p14="http://schemas.microsoft.com/office/powerpoint/2010/main" val="373169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cstate="print"/>
          <a:srcRect l="1666" t="2222" r="1683" b="2245"/>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55052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lvl1pPr>
              <a:defRPr/>
            </a:lvl1pPr>
          </a:lstStyle>
          <a:p>
            <a:fld id="{7626D6D3-6DAE-403F-85AB-A35BA05568AB}" type="datetime4">
              <a:rPr lang="sv-SE"/>
              <a:pPr/>
              <a:t>18 mars 2014</a:t>
            </a:fld>
            <a:endParaRPr lang="sv-SE"/>
          </a:p>
        </p:txBody>
      </p:sp>
      <p:sp>
        <p:nvSpPr>
          <p:cNvPr id="5" name="Platshållare för sidfot 4"/>
          <p:cNvSpPr>
            <a:spLocks noGrp="1"/>
          </p:cNvSpPr>
          <p:nvPr>
            <p:ph type="ftr" sz="quarter" idx="11"/>
          </p:nvPr>
        </p:nvSpPr>
        <p:spPr/>
        <p:txBody>
          <a:bodyPr/>
          <a:lstStyle>
            <a:lvl1pPr>
              <a:defRPr/>
            </a:lvl1pPr>
          </a:lstStyle>
          <a:p>
            <a:r>
              <a:rPr lang="sv-SE"/>
              <a:t>Namn Efternamn</a:t>
            </a:r>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Tree>
    <p:extLst>
      <p:ext uri="{BB962C8B-B14F-4D97-AF65-F5344CB8AC3E}">
        <p14:creationId xmlns:p14="http://schemas.microsoft.com/office/powerpoint/2010/main" val="351263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fld id="{A037DAE7-4387-4B94-9FD5-3B55FFAC54EC}" type="datetime4">
              <a:rPr lang="sv-SE"/>
              <a:pPr/>
              <a:t>18 mars 2014</a:t>
            </a:fld>
            <a:endParaRPr lang="sv-SE"/>
          </a:p>
        </p:txBody>
      </p:sp>
      <p:sp>
        <p:nvSpPr>
          <p:cNvPr id="5" name="Platshållare för sidfot 4"/>
          <p:cNvSpPr>
            <a:spLocks noGrp="1"/>
          </p:cNvSpPr>
          <p:nvPr>
            <p:ph type="ftr" sz="quarter" idx="11"/>
          </p:nvPr>
        </p:nvSpPr>
        <p:spPr/>
        <p:txBody>
          <a:bodyPr/>
          <a:lstStyle>
            <a:lvl1pPr>
              <a:defRPr/>
            </a:lvl1pPr>
          </a:lstStyle>
          <a:p>
            <a:r>
              <a:rPr lang="sv-SE"/>
              <a:t>Namn Efternamn</a:t>
            </a:r>
          </a:p>
        </p:txBody>
      </p:sp>
      <p:sp>
        <p:nvSpPr>
          <p:cNvPr id="6" name="Platshållare för bildnummer 5"/>
          <p:cNvSpPr>
            <a:spLocks noGrp="1"/>
          </p:cNvSpPr>
          <p:nvPr>
            <p:ph type="sldNum" sz="quarter" idx="12"/>
          </p:nvPr>
        </p:nvSpPr>
        <p:spPr/>
        <p:txBody>
          <a:bodyPr/>
          <a:lstStyle>
            <a:lvl1pPr>
              <a:defRPr/>
            </a:lvl1pPr>
          </a:lstStyle>
          <a:p>
            <a:fld id="{24FD7644-3682-4529-B863-173C4F27A566}" type="slidenum">
              <a:rPr lang="sv-SE"/>
              <a:pPr/>
              <a:t>‹#›</a:t>
            </a:fld>
            <a:endParaRPr lang="sv-SE"/>
          </a:p>
        </p:txBody>
      </p:sp>
    </p:spTree>
    <p:extLst>
      <p:ext uri="{BB962C8B-B14F-4D97-AF65-F5344CB8AC3E}">
        <p14:creationId xmlns:p14="http://schemas.microsoft.com/office/powerpoint/2010/main" val="288851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datum 4"/>
          <p:cNvSpPr>
            <a:spLocks noGrp="1"/>
          </p:cNvSpPr>
          <p:nvPr>
            <p:ph type="dt" sz="half" idx="10"/>
          </p:nvPr>
        </p:nvSpPr>
        <p:spPr/>
        <p:txBody>
          <a:bodyPr/>
          <a:lstStyle>
            <a:lvl1pPr>
              <a:defRPr/>
            </a:lvl1pPr>
          </a:lstStyle>
          <a:p>
            <a:fld id="{B98819FC-CD1D-4173-B0D0-F69EC7927DB1}" type="datetime4">
              <a:rPr lang="sv-SE"/>
              <a:pPr/>
              <a:t>18 mars 2014</a:t>
            </a:fld>
            <a:endParaRPr lang="sv-SE"/>
          </a:p>
        </p:txBody>
      </p:sp>
      <p:sp>
        <p:nvSpPr>
          <p:cNvPr id="6" name="Platshållare för sidfot 5"/>
          <p:cNvSpPr>
            <a:spLocks noGrp="1"/>
          </p:cNvSpPr>
          <p:nvPr>
            <p:ph type="ftr" sz="quarter" idx="11"/>
          </p:nvPr>
        </p:nvSpPr>
        <p:spPr/>
        <p:txBody>
          <a:bodyPr/>
          <a:lstStyle>
            <a:lvl1pPr>
              <a:defRPr/>
            </a:lvl1pPr>
          </a:lstStyle>
          <a:p>
            <a:r>
              <a:rPr lang="sv-SE"/>
              <a:t>Namn Efternamn</a:t>
            </a:r>
          </a:p>
        </p:txBody>
      </p:sp>
      <p:sp>
        <p:nvSpPr>
          <p:cNvPr id="7" name="Platshållare för bildnummer 6"/>
          <p:cNvSpPr>
            <a:spLocks noGrp="1"/>
          </p:cNvSpPr>
          <p:nvPr>
            <p:ph type="sldNum" sz="quarter" idx="12"/>
          </p:nvPr>
        </p:nvSpPr>
        <p:spPr/>
        <p:txBody>
          <a:bodyPr/>
          <a:lstStyle>
            <a:lvl1pPr>
              <a:defRPr/>
            </a:lvl1pPr>
          </a:lstStyle>
          <a:p>
            <a:fld id="{719C98C6-00F0-4387-A9BA-FB521E0564CA}" type="slidenum">
              <a:rPr lang="sv-SE"/>
              <a:pPr/>
              <a:t>‹#›</a:t>
            </a:fld>
            <a:endParaRPr lang="sv-SE"/>
          </a:p>
        </p:txBody>
      </p:sp>
    </p:spTree>
    <p:extLst>
      <p:ext uri="{BB962C8B-B14F-4D97-AF65-F5344CB8AC3E}">
        <p14:creationId xmlns:p14="http://schemas.microsoft.com/office/powerpoint/2010/main" val="216848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Platshållare för datum 6"/>
          <p:cNvSpPr>
            <a:spLocks noGrp="1"/>
          </p:cNvSpPr>
          <p:nvPr>
            <p:ph type="dt" sz="half" idx="10"/>
          </p:nvPr>
        </p:nvSpPr>
        <p:spPr/>
        <p:txBody>
          <a:bodyPr/>
          <a:lstStyle>
            <a:lvl1pPr>
              <a:defRPr/>
            </a:lvl1pPr>
          </a:lstStyle>
          <a:p>
            <a:fld id="{6EE2AA4A-BD0B-4AA8-9FF8-98F333D447E7}" type="datetime4">
              <a:rPr lang="sv-SE"/>
              <a:pPr/>
              <a:t>18 mars 2014</a:t>
            </a:fld>
            <a:endParaRPr lang="sv-SE"/>
          </a:p>
        </p:txBody>
      </p:sp>
      <p:sp>
        <p:nvSpPr>
          <p:cNvPr id="8" name="Platshållare för sidfot 7"/>
          <p:cNvSpPr>
            <a:spLocks noGrp="1"/>
          </p:cNvSpPr>
          <p:nvPr>
            <p:ph type="ftr" sz="quarter" idx="11"/>
          </p:nvPr>
        </p:nvSpPr>
        <p:spPr/>
        <p:txBody>
          <a:bodyPr/>
          <a:lstStyle>
            <a:lvl1pPr>
              <a:defRPr/>
            </a:lvl1pPr>
          </a:lstStyle>
          <a:p>
            <a:r>
              <a:rPr lang="sv-SE"/>
              <a:t>Namn Efternamn</a:t>
            </a:r>
          </a:p>
        </p:txBody>
      </p:sp>
      <p:sp>
        <p:nvSpPr>
          <p:cNvPr id="9" name="Platshållare för bildnummer 8"/>
          <p:cNvSpPr>
            <a:spLocks noGrp="1"/>
          </p:cNvSpPr>
          <p:nvPr>
            <p:ph type="sldNum" sz="quarter" idx="12"/>
          </p:nvPr>
        </p:nvSpPr>
        <p:spPr/>
        <p:txBody>
          <a:bodyPr/>
          <a:lstStyle>
            <a:lvl1pPr>
              <a:defRPr/>
            </a:lvl1pPr>
          </a:lstStyle>
          <a:p>
            <a:fld id="{46DEE0AE-C5F9-4DA8-9EF4-C3DD09B3F576}" type="slidenum">
              <a:rPr lang="sv-SE"/>
              <a:pPr/>
              <a:t>‹#›</a:t>
            </a:fld>
            <a:endParaRPr lang="sv-SE"/>
          </a:p>
        </p:txBody>
      </p:sp>
    </p:spTree>
    <p:extLst>
      <p:ext uri="{BB962C8B-B14F-4D97-AF65-F5344CB8AC3E}">
        <p14:creationId xmlns:p14="http://schemas.microsoft.com/office/powerpoint/2010/main" val="138800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2"/>
          <p:cNvSpPr>
            <a:spLocks noGrp="1"/>
          </p:cNvSpPr>
          <p:nvPr>
            <p:ph type="dt" sz="half" idx="10"/>
          </p:nvPr>
        </p:nvSpPr>
        <p:spPr/>
        <p:txBody>
          <a:bodyPr/>
          <a:lstStyle>
            <a:lvl1pPr>
              <a:defRPr/>
            </a:lvl1pPr>
          </a:lstStyle>
          <a:p>
            <a:fld id="{4C6D694F-6DFB-473E-9B0F-C6F7C16EE313}" type="datetime4">
              <a:rPr lang="sv-SE"/>
              <a:pPr/>
              <a:t>18 mars 2014</a:t>
            </a:fld>
            <a:endParaRPr lang="sv-SE"/>
          </a:p>
        </p:txBody>
      </p:sp>
      <p:sp>
        <p:nvSpPr>
          <p:cNvPr id="4" name="Platshållare för sidfot 3"/>
          <p:cNvSpPr>
            <a:spLocks noGrp="1"/>
          </p:cNvSpPr>
          <p:nvPr>
            <p:ph type="ftr" sz="quarter" idx="11"/>
          </p:nvPr>
        </p:nvSpPr>
        <p:spPr/>
        <p:txBody>
          <a:bodyPr/>
          <a:lstStyle>
            <a:lvl1pPr>
              <a:defRPr/>
            </a:lvl1pPr>
          </a:lstStyle>
          <a:p>
            <a:r>
              <a:rPr lang="sv-SE"/>
              <a:t>Namn Efternamn</a:t>
            </a:r>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a:pPr/>
              <a:t>‹#›</a:t>
            </a:fld>
            <a:endParaRPr lang="sv-SE"/>
          </a:p>
        </p:txBody>
      </p:sp>
    </p:spTree>
    <p:extLst>
      <p:ext uri="{BB962C8B-B14F-4D97-AF65-F5344CB8AC3E}">
        <p14:creationId xmlns:p14="http://schemas.microsoft.com/office/powerpoint/2010/main" val="21203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69C70660-333D-4417-8C25-17E2CB1974B4}" type="datetime4">
              <a:rPr lang="sv-SE"/>
              <a:pPr/>
              <a:t>18 mars 2014</a:t>
            </a:fld>
            <a:endParaRPr lang="sv-SE"/>
          </a:p>
        </p:txBody>
      </p:sp>
      <p:sp>
        <p:nvSpPr>
          <p:cNvPr id="3" name="Platshållare för sidfot 2"/>
          <p:cNvSpPr>
            <a:spLocks noGrp="1"/>
          </p:cNvSpPr>
          <p:nvPr>
            <p:ph type="ftr" sz="quarter" idx="11"/>
          </p:nvPr>
        </p:nvSpPr>
        <p:spPr/>
        <p:txBody>
          <a:bodyPr/>
          <a:lstStyle>
            <a:lvl1pPr>
              <a:defRPr/>
            </a:lvl1pPr>
          </a:lstStyle>
          <a:p>
            <a:r>
              <a:rPr lang="sv-SE"/>
              <a:t>Namn Efternamn</a:t>
            </a:r>
          </a:p>
        </p:txBody>
      </p:sp>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Tree>
    <p:extLst>
      <p:ext uri="{BB962C8B-B14F-4D97-AF65-F5344CB8AC3E}">
        <p14:creationId xmlns:p14="http://schemas.microsoft.com/office/powerpoint/2010/main" val="82723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lvl1pPr>
              <a:defRPr/>
            </a:lvl1pPr>
          </a:lstStyle>
          <a:p>
            <a:fld id="{5DC3D350-D111-4C60-A7BC-F1330FF2F9C5}" type="datetime4">
              <a:rPr lang="sv-SE"/>
              <a:pPr/>
              <a:t>18 mars 2014</a:t>
            </a:fld>
            <a:endParaRPr lang="sv-SE"/>
          </a:p>
        </p:txBody>
      </p:sp>
      <p:sp>
        <p:nvSpPr>
          <p:cNvPr id="6" name="Platshållare för sidfot 5"/>
          <p:cNvSpPr>
            <a:spLocks noGrp="1"/>
          </p:cNvSpPr>
          <p:nvPr>
            <p:ph type="ftr" sz="quarter" idx="11"/>
          </p:nvPr>
        </p:nvSpPr>
        <p:spPr/>
        <p:txBody>
          <a:bodyPr/>
          <a:lstStyle>
            <a:lvl1pPr>
              <a:defRPr/>
            </a:lvl1pPr>
          </a:lstStyle>
          <a:p>
            <a:r>
              <a:rPr lang="sv-SE"/>
              <a:t>Namn Efternamn</a:t>
            </a:r>
          </a:p>
        </p:txBody>
      </p:sp>
      <p:sp>
        <p:nvSpPr>
          <p:cNvPr id="7" name="Platshållare för bildnummer 6"/>
          <p:cNvSpPr>
            <a:spLocks noGrp="1"/>
          </p:cNvSpPr>
          <p:nvPr>
            <p:ph type="sldNum" sz="quarter" idx="12"/>
          </p:nvPr>
        </p:nvSpPr>
        <p:spPr/>
        <p:txBody>
          <a:bodyPr/>
          <a:lstStyle>
            <a:lvl1pPr>
              <a:defRPr/>
            </a:lvl1pPr>
          </a:lstStyle>
          <a:p>
            <a:fld id="{F06F7FDE-2326-4C33-9302-481989129E64}" type="slidenum">
              <a:rPr lang="sv-SE"/>
              <a:pPr/>
              <a:t>‹#›</a:t>
            </a:fld>
            <a:endParaRPr lang="sv-SE"/>
          </a:p>
        </p:txBody>
      </p:sp>
    </p:spTree>
    <p:extLst>
      <p:ext uri="{BB962C8B-B14F-4D97-AF65-F5344CB8AC3E}">
        <p14:creationId xmlns:p14="http://schemas.microsoft.com/office/powerpoint/2010/main" val="17238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lvl1pPr>
              <a:defRPr/>
            </a:lvl1pPr>
          </a:lstStyle>
          <a:p>
            <a:fld id="{E9AD4C84-4EA5-437F-A12A-61931E0C0F5F}" type="datetime4">
              <a:rPr lang="sv-SE"/>
              <a:pPr/>
              <a:t>18 mars 2014</a:t>
            </a:fld>
            <a:endParaRPr lang="sv-SE"/>
          </a:p>
        </p:txBody>
      </p:sp>
      <p:sp>
        <p:nvSpPr>
          <p:cNvPr id="6" name="Platshållare för sidfot 5"/>
          <p:cNvSpPr>
            <a:spLocks noGrp="1"/>
          </p:cNvSpPr>
          <p:nvPr>
            <p:ph type="ftr" sz="quarter" idx="11"/>
          </p:nvPr>
        </p:nvSpPr>
        <p:spPr/>
        <p:txBody>
          <a:bodyPr/>
          <a:lstStyle>
            <a:lvl1pPr>
              <a:defRPr/>
            </a:lvl1pPr>
          </a:lstStyle>
          <a:p>
            <a:r>
              <a:rPr lang="sv-SE"/>
              <a:t>Namn Efternamn</a:t>
            </a:r>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Tree>
    <p:extLst>
      <p:ext uri="{BB962C8B-B14F-4D97-AF65-F5344CB8AC3E}">
        <p14:creationId xmlns:p14="http://schemas.microsoft.com/office/powerpoint/2010/main" val="365799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KI-Logo_rgb.tif                                                001030A5Macintosh HD                   BBA748F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8675" y="182563"/>
            <a:ext cx="172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39750" y="10541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539750" y="2120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5532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fld id="{E6FCE75A-EAA4-4123-8930-E04E73635E7B}" type="datetime4">
              <a:rPr lang="sv-SE"/>
              <a:pPr/>
              <a:t>18 mars 2014</a:t>
            </a:fld>
            <a:endParaRPr lang="sv-SE"/>
          </a:p>
        </p:txBody>
      </p:sp>
      <p:sp>
        <p:nvSpPr>
          <p:cNvPr id="1029" name="Rectangle 5"/>
          <p:cNvSpPr>
            <a:spLocks noGrp="1" noChangeArrowheads="1"/>
          </p:cNvSpPr>
          <p:nvPr>
            <p:ph type="ftr" sz="quarter" idx="3"/>
          </p:nvPr>
        </p:nvSpPr>
        <p:spPr bwMode="auto">
          <a:xfrm>
            <a:off x="4572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sv-SE"/>
              <a:t>Namn Efternamn</a:t>
            </a:r>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B5C8723E-5A40-4F9A-B83B-0F0B7FEF2706}" type="slidenum">
              <a:rPr lang="sv-SE"/>
              <a:pPr/>
              <a:t>‹#›</a:t>
            </a:fld>
            <a:endParaRPr 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53728" y="1916832"/>
            <a:ext cx="7772400" cy="1008112"/>
          </a:xfrm>
          <a:prstGeom prst="rect">
            <a:avLst/>
          </a:prstGeom>
        </p:spPr>
        <p:txBody>
          <a:bodyPr anchor="ctr">
            <a:prstTxWarp prst="textNoShape">
              <a:avLst/>
            </a:prstTxWarp>
          </a:bodyPr>
          <a:lstStyle/>
          <a:p>
            <a:pPr algn="ctr" eaLnBrk="1" hangingPunct="1"/>
            <a:endParaRPr lang="sv-SE" sz="3200" b="1" i="1" dirty="0" smtClean="0">
              <a:solidFill>
                <a:schemeClr val="bg1"/>
              </a:solidFill>
              <a:effectLst>
                <a:outerShdw blurRad="38100" dist="38100" dir="2700000" algn="tl">
                  <a:srgbClr val="000000">
                    <a:alpha val="43137"/>
                  </a:srgbClr>
                </a:outerShdw>
              </a:effectLst>
              <a:latin typeface="Arial" charset="0"/>
            </a:endParaRPr>
          </a:p>
          <a:p>
            <a:pPr algn="ctr" eaLnBrk="1" hangingPunct="1"/>
            <a:endParaRPr lang="sv-SE" sz="3200" b="1" i="1" dirty="0">
              <a:solidFill>
                <a:schemeClr val="bg1"/>
              </a:solidFill>
              <a:effectLst>
                <a:outerShdw blurRad="38100" dist="38100" dir="2700000" algn="tl">
                  <a:srgbClr val="000000">
                    <a:alpha val="43137"/>
                  </a:srgbClr>
                </a:outerShdw>
              </a:effectLst>
              <a:latin typeface="Arial" charset="0"/>
            </a:endParaRPr>
          </a:p>
          <a:p>
            <a:pPr algn="ctr" eaLnBrk="1" hangingPunct="1"/>
            <a:r>
              <a:rPr lang="sv-SE" sz="3200" b="1" i="1" dirty="0" smtClean="0">
                <a:solidFill>
                  <a:schemeClr val="bg1"/>
                </a:solidFill>
                <a:effectLst>
                  <a:outerShdw blurRad="38100" dist="38100" dir="2700000" algn="tl">
                    <a:srgbClr val="000000">
                      <a:alpha val="43137"/>
                    </a:srgbClr>
                  </a:outerShdw>
                </a:effectLst>
                <a:latin typeface="Arial" charset="0"/>
              </a:rPr>
              <a:t>Autismspektrumtillstånd hos vuxna – biologiska aspekter</a:t>
            </a:r>
          </a:p>
          <a:p>
            <a:pPr algn="ctr" eaLnBrk="1" hangingPunct="1"/>
            <a:endParaRPr lang="ru-RU" sz="3200" b="1" i="1" dirty="0">
              <a:solidFill>
                <a:schemeClr val="bg1"/>
              </a:solidFill>
              <a:latin typeface="Arial" charset="0"/>
            </a:endParaRPr>
          </a:p>
          <a:p>
            <a:pPr eaLnBrk="1" hangingPunct="1"/>
            <a:endParaRPr lang="en-US" sz="2800" dirty="0">
              <a:solidFill>
                <a:schemeClr val="bg1"/>
              </a:solidFill>
              <a:latin typeface="Arial" charset="0"/>
            </a:endParaRPr>
          </a:p>
        </p:txBody>
      </p:sp>
      <p:sp>
        <p:nvSpPr>
          <p:cNvPr id="5" name="Rectangle 3"/>
          <p:cNvSpPr txBox="1">
            <a:spLocks noChangeArrowheads="1"/>
          </p:cNvSpPr>
          <p:nvPr/>
        </p:nvSpPr>
        <p:spPr>
          <a:xfrm>
            <a:off x="201166" y="3212976"/>
            <a:ext cx="8640959" cy="1008112"/>
          </a:xfrm>
          <a:prstGeom prst="rect">
            <a:avLst/>
          </a:prstGeom>
        </p:spPr>
        <p:txBody>
          <a:bodyPr>
            <a:prstTxWarp prst="textNoShape">
              <a:avLst/>
            </a:prstTxWarp>
          </a:bodyPr>
          <a:lstStyle/>
          <a:p>
            <a:pPr algn="ctr" eaLnBrk="1" hangingPunct="1">
              <a:spcBef>
                <a:spcPct val="20000"/>
              </a:spcBef>
              <a:buClr>
                <a:schemeClr val="bg1"/>
              </a:buClr>
              <a:buFont typeface="Wingdings" charset="2"/>
              <a:buNone/>
            </a:pPr>
            <a:r>
              <a:rPr lang="en-US" sz="2000" b="1" dirty="0" smtClean="0">
                <a:solidFill>
                  <a:schemeClr val="bg1"/>
                </a:solidFill>
                <a:effectLst>
                  <a:outerShdw blurRad="38100" dist="38100" dir="2700000" algn="tl">
                    <a:srgbClr val="000000">
                      <a:alpha val="43137"/>
                    </a:srgbClr>
                  </a:outerShdw>
                </a:effectLst>
                <a:latin typeface="+mn-lt"/>
              </a:rPr>
              <a:t>Irina </a:t>
            </a:r>
            <a:r>
              <a:rPr lang="en-US" sz="2000" b="1" dirty="0" err="1" smtClean="0">
                <a:solidFill>
                  <a:schemeClr val="bg1"/>
                </a:solidFill>
                <a:effectLst>
                  <a:outerShdw blurRad="38100" dist="38100" dir="2700000" algn="tl">
                    <a:srgbClr val="000000">
                      <a:alpha val="43137"/>
                    </a:srgbClr>
                  </a:outerShdw>
                </a:effectLst>
                <a:latin typeface="+mn-lt"/>
              </a:rPr>
              <a:t>Manouilenko</a:t>
            </a:r>
            <a:r>
              <a:rPr lang="en-US" sz="1800" dirty="0" smtClean="0">
                <a:solidFill>
                  <a:schemeClr val="bg1"/>
                </a:solidFill>
                <a:effectLst>
                  <a:outerShdw blurRad="38100" dist="38100" dir="2700000" algn="tl">
                    <a:srgbClr val="000000">
                      <a:alpha val="43137"/>
                    </a:srgbClr>
                  </a:outerShdw>
                </a:effectLst>
                <a:latin typeface="+mn-lt"/>
              </a:rPr>
              <a:t>,</a:t>
            </a:r>
            <a:endParaRPr lang="sv-SE" sz="1800" dirty="0" smtClean="0">
              <a:solidFill>
                <a:schemeClr val="bg1"/>
              </a:solidFill>
              <a:effectLst>
                <a:outerShdw blurRad="38100" dist="38100" dir="2700000" algn="tl">
                  <a:srgbClr val="000000">
                    <a:alpha val="43137"/>
                  </a:srgbClr>
                </a:outerShdw>
              </a:effectLst>
              <a:latin typeface="+mn-lt"/>
            </a:endParaRPr>
          </a:p>
          <a:p>
            <a:pPr algn="ctr" eaLnBrk="1" hangingPunct="1">
              <a:spcBef>
                <a:spcPct val="20000"/>
              </a:spcBef>
              <a:buClr>
                <a:schemeClr val="bg1"/>
              </a:buClr>
              <a:buFont typeface="Wingdings" charset="2"/>
              <a:buNone/>
            </a:pPr>
            <a:r>
              <a:rPr lang="sv-SE" sz="1600" dirty="0" smtClean="0">
                <a:solidFill>
                  <a:schemeClr val="bg1"/>
                </a:solidFill>
                <a:effectLst>
                  <a:outerShdw blurRad="38100" dist="38100" dir="2700000" algn="tl">
                    <a:srgbClr val="000000">
                      <a:alpha val="43137"/>
                    </a:srgbClr>
                  </a:outerShdw>
                </a:effectLst>
                <a:latin typeface="+mn-lt"/>
              </a:rPr>
              <a:t> överläkare, med.dr. Järvapsykiatrin, Praktikertjänst Psykiatri </a:t>
            </a:r>
            <a:r>
              <a:rPr lang="sv-SE" sz="1600" dirty="0" smtClean="0">
                <a:solidFill>
                  <a:schemeClr val="bg1"/>
                </a:solidFill>
                <a:latin typeface="+mn-lt"/>
              </a:rPr>
              <a:t>AB</a:t>
            </a:r>
          </a:p>
          <a:p>
            <a:pPr algn="ctr" eaLnBrk="1" hangingPunct="1">
              <a:lnSpc>
                <a:spcPts val="1500"/>
              </a:lnSpc>
              <a:spcBef>
                <a:spcPct val="20000"/>
              </a:spcBef>
              <a:buClr>
                <a:schemeClr val="bg1"/>
              </a:buClr>
              <a:buFont typeface="Wingdings" charset="2"/>
              <a:buNone/>
            </a:pPr>
            <a:r>
              <a:rPr lang="sv-SE" sz="1600" dirty="0">
                <a:solidFill>
                  <a:schemeClr val="bg1"/>
                </a:solidFill>
                <a:latin typeface="+mn-lt"/>
              </a:rPr>
              <a:t>Institutionen för klinisk neurovetenskap, Karolinska Institutet</a:t>
            </a:r>
          </a:p>
          <a:p>
            <a:pPr algn="ctr" eaLnBrk="1" hangingPunct="1">
              <a:lnSpc>
                <a:spcPts val="1500"/>
              </a:lnSpc>
              <a:spcBef>
                <a:spcPct val="20000"/>
              </a:spcBef>
              <a:buClr>
                <a:schemeClr val="bg1"/>
              </a:buClr>
              <a:buFont typeface="Wingdings" charset="2"/>
              <a:buNone/>
            </a:pPr>
            <a:endParaRPr lang="sv-SE" sz="1600" dirty="0" smtClean="0">
              <a:solidFill>
                <a:schemeClr val="bg1"/>
              </a:solidFill>
              <a:latin typeface="+mn-lt"/>
            </a:endParaRPr>
          </a:p>
          <a:p>
            <a:pPr eaLnBrk="1" hangingPunct="1">
              <a:spcBef>
                <a:spcPct val="20000"/>
              </a:spcBef>
              <a:buClr>
                <a:schemeClr val="bg1"/>
              </a:buClr>
              <a:buFont typeface="Wingdings" charset="2"/>
              <a:buNone/>
            </a:pPr>
            <a:endParaRPr lang="sv-SE" sz="1800" b="1" dirty="0">
              <a:solidFill>
                <a:schemeClr val="bg1"/>
              </a:solidFill>
              <a:latin typeface="+mn-lt"/>
            </a:endParaRPr>
          </a:p>
        </p:txBody>
      </p:sp>
      <p:sp>
        <p:nvSpPr>
          <p:cNvPr id="7" name="Rectangle 3"/>
          <p:cNvSpPr txBox="1">
            <a:spLocks noChangeArrowheads="1"/>
          </p:cNvSpPr>
          <p:nvPr/>
        </p:nvSpPr>
        <p:spPr>
          <a:xfrm>
            <a:off x="-1620688" y="2780928"/>
            <a:ext cx="5616625" cy="1440160"/>
          </a:xfrm>
          <a:prstGeom prst="rect">
            <a:avLst/>
          </a:prstGeom>
        </p:spPr>
        <p:txBody>
          <a:bodyPr>
            <a:prstTxWarp prst="textNoShape">
              <a:avLst/>
            </a:prstTxWarp>
          </a:bodyPr>
          <a:lstStyle/>
          <a:p>
            <a:pPr eaLnBrk="1" hangingPunct="1">
              <a:spcBef>
                <a:spcPct val="20000"/>
              </a:spcBef>
              <a:buClr>
                <a:schemeClr val="bg1"/>
              </a:buClr>
              <a:buFont typeface="Wingdings" charset="2"/>
              <a:buNone/>
            </a:pPr>
            <a:endParaRPr lang="sv-SE" sz="1800" b="1" dirty="0">
              <a:solidFill>
                <a:schemeClr val="bg1"/>
              </a:solidFill>
              <a:latin typeface="+mn-lt"/>
            </a:endParaRPr>
          </a:p>
        </p:txBody>
      </p:sp>
    </p:spTree>
    <p:extLst>
      <p:ext uri="{BB962C8B-B14F-4D97-AF65-F5344CB8AC3E}">
        <p14:creationId xmlns:p14="http://schemas.microsoft.com/office/powerpoint/2010/main" val="725242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10</a:t>
            </a:fld>
            <a:endParaRPr lang="sv-SE"/>
          </a:p>
        </p:txBody>
      </p:sp>
      <p:sp>
        <p:nvSpPr>
          <p:cNvPr id="18434" name="Rectangle 2"/>
          <p:cNvSpPr>
            <a:spLocks noGrp="1" noChangeArrowheads="1"/>
          </p:cNvSpPr>
          <p:nvPr>
            <p:ph type="title"/>
          </p:nvPr>
        </p:nvSpPr>
        <p:spPr>
          <a:xfrm>
            <a:off x="683568" y="260648"/>
            <a:ext cx="7772400" cy="574700"/>
          </a:xfrm>
        </p:spPr>
        <p:txBody>
          <a:bodyPr/>
          <a:lstStyle/>
          <a:p>
            <a:pPr algn="ctr"/>
            <a:r>
              <a:rPr lang="sv-SE" dirty="0" smtClean="0"/>
              <a:t>Resultat, delarbete I</a:t>
            </a:r>
            <a:endParaRPr lang="sv-SE" dirty="0"/>
          </a:p>
        </p:txBody>
      </p:sp>
      <p:sp>
        <p:nvSpPr>
          <p:cNvPr id="18435" name="Rectangle 3"/>
          <p:cNvSpPr>
            <a:spLocks noGrp="1" noChangeArrowheads="1"/>
          </p:cNvSpPr>
          <p:nvPr>
            <p:ph type="body" idx="1"/>
          </p:nvPr>
        </p:nvSpPr>
        <p:spPr>
          <a:xfrm>
            <a:off x="539750" y="1124744"/>
            <a:ext cx="7772400" cy="5110956"/>
          </a:xfrm>
        </p:spPr>
        <p:txBody>
          <a:bodyPr/>
          <a:lstStyle/>
          <a:p>
            <a:pPr>
              <a:spcBef>
                <a:spcPts val="0"/>
              </a:spcBef>
            </a:pPr>
            <a:r>
              <a:rPr lang="sv-SE" dirty="0" smtClean="0"/>
              <a:t>Medelvärde RAADS-R </a:t>
            </a:r>
          </a:p>
          <a:p>
            <a:pPr lvl="1">
              <a:spcBef>
                <a:spcPts val="0"/>
              </a:spcBef>
              <a:buFont typeface="Wingdings" pitchFamily="2" charset="2"/>
              <a:buChar char="§"/>
            </a:pPr>
            <a:r>
              <a:rPr lang="sv-SE" dirty="0" smtClean="0"/>
              <a:t>118.7 för ASD</a:t>
            </a:r>
          </a:p>
          <a:p>
            <a:pPr lvl="1">
              <a:spcBef>
                <a:spcPts val="0"/>
              </a:spcBef>
              <a:buFont typeface="Wingdings" pitchFamily="2" charset="2"/>
              <a:buChar char="§"/>
            </a:pPr>
            <a:r>
              <a:rPr lang="sv-SE" dirty="0" smtClean="0"/>
              <a:t>33.8 för kontroller</a:t>
            </a:r>
          </a:p>
          <a:p>
            <a:pPr>
              <a:spcBef>
                <a:spcPts val="0"/>
              </a:spcBef>
            </a:pPr>
            <a:endParaRPr lang="sv-SE" dirty="0" smtClean="0"/>
          </a:p>
          <a:p>
            <a:pPr>
              <a:spcBef>
                <a:spcPts val="0"/>
              </a:spcBef>
            </a:pPr>
            <a:r>
              <a:rPr lang="sv-SE" dirty="0" smtClean="0"/>
              <a:t>Hög </a:t>
            </a:r>
            <a:r>
              <a:rPr lang="sv-SE" dirty="0"/>
              <a:t>s</a:t>
            </a:r>
            <a:r>
              <a:rPr lang="sv-SE" dirty="0" smtClean="0"/>
              <a:t>ensitivitet (0.91) och specificitet (0.93)  </a:t>
            </a:r>
          </a:p>
          <a:p>
            <a:pPr marL="0" indent="0">
              <a:spcBef>
                <a:spcPts val="0"/>
              </a:spcBef>
              <a:buNone/>
            </a:pPr>
            <a:endParaRPr lang="sv-SE" dirty="0" smtClean="0"/>
          </a:p>
          <a:p>
            <a:pPr>
              <a:spcBef>
                <a:spcPts val="0"/>
              </a:spcBef>
            </a:pPr>
            <a:r>
              <a:rPr lang="sv-SE" dirty="0" smtClean="0"/>
              <a:t>Stark korrelation mellan RAADS-R &amp; Autism </a:t>
            </a:r>
            <a:r>
              <a:rPr lang="sv-SE" dirty="0" err="1" smtClean="0"/>
              <a:t>Spectrum</a:t>
            </a:r>
            <a:r>
              <a:rPr lang="sv-SE" dirty="0" smtClean="0"/>
              <a:t> </a:t>
            </a:r>
            <a:r>
              <a:rPr lang="sv-SE" dirty="0" err="1" smtClean="0"/>
              <a:t>Quotient</a:t>
            </a:r>
            <a:r>
              <a:rPr lang="sv-SE" dirty="0" smtClean="0"/>
              <a:t> (AQ)</a:t>
            </a:r>
          </a:p>
          <a:p>
            <a:pPr>
              <a:spcBef>
                <a:spcPts val="0"/>
              </a:spcBef>
            </a:pPr>
            <a:endParaRPr lang="sv-SE" dirty="0" smtClean="0"/>
          </a:p>
          <a:p>
            <a:pPr>
              <a:spcBef>
                <a:spcPts val="0"/>
              </a:spcBef>
            </a:pPr>
            <a:r>
              <a:rPr lang="sv-SE" dirty="0" smtClean="0"/>
              <a:t>Tillfredställande intern konsistens</a:t>
            </a:r>
          </a:p>
          <a:p>
            <a:pPr marL="0" indent="0">
              <a:spcBef>
                <a:spcPts val="0"/>
              </a:spcBef>
              <a:buNone/>
            </a:pPr>
            <a:endParaRPr lang="sv-SE" dirty="0" smtClean="0"/>
          </a:p>
          <a:p>
            <a:pPr marL="0" indent="0">
              <a:buNone/>
            </a:pPr>
            <a:r>
              <a:rPr lang="sv-SE" b="1" u="sng" dirty="0" smtClean="0"/>
              <a:t>Slutsatser</a:t>
            </a:r>
            <a:r>
              <a:rPr lang="sv-SE" b="1" dirty="0" smtClean="0"/>
              <a:t>: </a:t>
            </a:r>
          </a:p>
          <a:p>
            <a:r>
              <a:rPr lang="sv-SE" dirty="0" smtClean="0"/>
              <a:t>Den svenska versionen av RAADS-R har goda psykometriska egenskaper och fångar upp autistiska symptom. </a:t>
            </a:r>
          </a:p>
          <a:p>
            <a:r>
              <a:rPr lang="sv-SE" dirty="0" smtClean="0"/>
              <a:t>Lämplig för screening och vid utredning av autismspektrumtillstånd hos vuxna med normal begåvning. </a:t>
            </a:r>
          </a:p>
          <a:p>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523880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11</a:t>
            </a:fld>
            <a:endParaRPr lang="sv-SE"/>
          </a:p>
        </p:txBody>
      </p:sp>
      <p:sp>
        <p:nvSpPr>
          <p:cNvPr id="18435" name="Rectangle 3"/>
          <p:cNvSpPr>
            <a:spLocks noGrp="1" noChangeArrowheads="1"/>
          </p:cNvSpPr>
          <p:nvPr>
            <p:ph type="body" idx="1"/>
          </p:nvPr>
        </p:nvSpPr>
        <p:spPr>
          <a:xfrm>
            <a:off x="414930" y="1606303"/>
            <a:ext cx="8254465" cy="3096344"/>
          </a:xfrm>
        </p:spPr>
        <p:txBody>
          <a:bodyPr/>
          <a:lstStyle/>
          <a:p>
            <a:pPr marL="0" indent="0">
              <a:buNone/>
            </a:pPr>
            <a:r>
              <a:rPr lang="sv-SE" b="1" dirty="0" err="1" smtClean="0"/>
              <a:t>Brief</a:t>
            </a:r>
            <a:r>
              <a:rPr lang="sv-SE" b="1" dirty="0" smtClean="0"/>
              <a:t> </a:t>
            </a:r>
            <a:r>
              <a:rPr lang="sv-SE" b="1" dirty="0" err="1" smtClean="0"/>
              <a:t>report</a:t>
            </a:r>
            <a:r>
              <a:rPr lang="sv-SE" b="1" dirty="0" smtClean="0"/>
              <a:t>: Alterations </a:t>
            </a:r>
            <a:r>
              <a:rPr lang="sv-SE" b="1" dirty="0"/>
              <a:t>in </a:t>
            </a:r>
            <a:r>
              <a:rPr lang="sv-SE" b="1" dirty="0" smtClean="0"/>
              <a:t>cerebral </a:t>
            </a:r>
            <a:r>
              <a:rPr lang="sv-SE" b="1" dirty="0" err="1"/>
              <a:t>b</a:t>
            </a:r>
            <a:r>
              <a:rPr lang="sv-SE" b="1" dirty="0" err="1" smtClean="0"/>
              <a:t>lood</a:t>
            </a:r>
            <a:r>
              <a:rPr lang="sv-SE" b="1" dirty="0" smtClean="0"/>
              <a:t> </a:t>
            </a:r>
            <a:r>
              <a:rPr lang="sv-SE" b="1" dirty="0" err="1"/>
              <a:t>f</a:t>
            </a:r>
            <a:r>
              <a:rPr lang="sv-SE" b="1" dirty="0" err="1" smtClean="0"/>
              <a:t>low</a:t>
            </a:r>
            <a:r>
              <a:rPr lang="sv-SE" b="1" dirty="0" smtClean="0"/>
              <a:t> </a:t>
            </a:r>
            <a:r>
              <a:rPr lang="sv-SE" b="1" dirty="0"/>
              <a:t>as </a:t>
            </a:r>
            <a:r>
              <a:rPr lang="sv-SE" b="1" dirty="0" err="1"/>
              <a:t>a</a:t>
            </a:r>
            <a:r>
              <a:rPr lang="sv-SE" b="1" dirty="0" err="1" smtClean="0"/>
              <a:t>ssessed</a:t>
            </a:r>
            <a:r>
              <a:rPr lang="sv-SE" b="1" dirty="0" smtClean="0"/>
              <a:t> </a:t>
            </a:r>
            <a:r>
              <a:rPr lang="sv-SE" b="1" dirty="0"/>
              <a:t>by PET/CT in </a:t>
            </a:r>
            <a:r>
              <a:rPr lang="sv-SE" b="1" dirty="0" err="1"/>
              <a:t>a</a:t>
            </a:r>
            <a:r>
              <a:rPr lang="sv-SE" b="1" dirty="0" err="1" smtClean="0"/>
              <a:t>dults</a:t>
            </a:r>
            <a:r>
              <a:rPr lang="sv-SE" b="1" dirty="0" smtClean="0"/>
              <a:t> </a:t>
            </a:r>
            <a:r>
              <a:rPr lang="sv-SE" b="1" dirty="0" err="1"/>
              <a:t>with</a:t>
            </a:r>
            <a:r>
              <a:rPr lang="sv-SE" b="1" dirty="0"/>
              <a:t> </a:t>
            </a:r>
            <a:r>
              <a:rPr lang="sv-SE" b="1" dirty="0" smtClean="0"/>
              <a:t>autism </a:t>
            </a:r>
            <a:r>
              <a:rPr lang="sv-SE" b="1" dirty="0" err="1"/>
              <a:t>s</a:t>
            </a:r>
            <a:r>
              <a:rPr lang="sv-SE" b="1" dirty="0" err="1" smtClean="0"/>
              <a:t>pectrum</a:t>
            </a:r>
            <a:r>
              <a:rPr lang="sv-SE" b="1" dirty="0" smtClean="0"/>
              <a:t> </a:t>
            </a:r>
            <a:r>
              <a:rPr lang="sv-SE" b="1" dirty="0"/>
              <a:t>d</a:t>
            </a:r>
            <a:r>
              <a:rPr lang="sv-SE" b="1" dirty="0" smtClean="0"/>
              <a:t>isorder </a:t>
            </a:r>
            <a:r>
              <a:rPr lang="sv-SE" b="1" dirty="0" err="1"/>
              <a:t>with</a:t>
            </a:r>
            <a:r>
              <a:rPr lang="sv-SE" b="1" dirty="0"/>
              <a:t> </a:t>
            </a:r>
            <a:r>
              <a:rPr lang="sv-SE" b="1" dirty="0" smtClean="0"/>
              <a:t>normal </a:t>
            </a:r>
            <a:r>
              <a:rPr lang="sv-SE" b="1" dirty="0"/>
              <a:t>IQ.</a:t>
            </a:r>
          </a:p>
          <a:p>
            <a:pPr marL="0" indent="0">
              <a:buNone/>
            </a:pPr>
            <a:r>
              <a:rPr lang="sv-SE" dirty="0" err="1" smtClean="0"/>
              <a:t>Pagani</a:t>
            </a:r>
            <a:r>
              <a:rPr lang="sv-SE" dirty="0" smtClean="0"/>
              <a:t> </a:t>
            </a:r>
            <a:r>
              <a:rPr lang="sv-SE" dirty="0"/>
              <a:t>M, </a:t>
            </a:r>
            <a:r>
              <a:rPr lang="sv-SE" i="1" dirty="0" err="1"/>
              <a:t>Manouilenko</a:t>
            </a:r>
            <a:r>
              <a:rPr lang="sv-SE" i="1" dirty="0"/>
              <a:t> I</a:t>
            </a:r>
            <a:r>
              <a:rPr lang="sv-SE" dirty="0"/>
              <a:t>, Stone-Elander S, Odh R, </a:t>
            </a:r>
            <a:r>
              <a:rPr lang="sv-SE" dirty="0" err="1"/>
              <a:t>Salmaso</a:t>
            </a:r>
            <a:r>
              <a:rPr lang="sv-SE" dirty="0"/>
              <a:t> D, </a:t>
            </a:r>
            <a:r>
              <a:rPr lang="sv-SE" dirty="0" err="1"/>
              <a:t>Hatherly</a:t>
            </a:r>
            <a:r>
              <a:rPr lang="sv-SE" dirty="0"/>
              <a:t> R, Brolin F, Jacobsson H, Larsson SA, Bejerot </a:t>
            </a:r>
            <a:r>
              <a:rPr lang="sv-SE" dirty="0" smtClean="0"/>
              <a:t>S. </a:t>
            </a:r>
          </a:p>
          <a:p>
            <a:pPr marL="0" indent="0">
              <a:buNone/>
            </a:pPr>
            <a:r>
              <a:rPr lang="sv-SE" i="1" dirty="0" smtClean="0"/>
              <a:t>Journal </a:t>
            </a:r>
            <a:r>
              <a:rPr lang="sv-SE" i="1" dirty="0" err="1"/>
              <a:t>of</a:t>
            </a:r>
            <a:r>
              <a:rPr lang="sv-SE" i="1" dirty="0"/>
              <a:t> Autism and </a:t>
            </a:r>
            <a:r>
              <a:rPr lang="sv-SE" i="1" dirty="0" err="1"/>
              <a:t>Developmental</a:t>
            </a:r>
            <a:r>
              <a:rPr lang="sv-SE" i="1" dirty="0"/>
              <a:t> Disorders, </a:t>
            </a:r>
            <a:r>
              <a:rPr lang="sv-SE" i="1" dirty="0" smtClean="0"/>
              <a:t>2012 </a:t>
            </a:r>
          </a:p>
          <a:p>
            <a:pPr marL="0" indent="0">
              <a:buNone/>
            </a:pPr>
            <a:endParaRPr lang="sv-SE" i="1" dirty="0" smtClean="0"/>
          </a:p>
          <a:p>
            <a:pPr marL="0" indent="0">
              <a:buNone/>
            </a:pPr>
            <a:r>
              <a:rPr lang="sv-SE" b="1" i="1" dirty="0" smtClean="0"/>
              <a:t>Syfte:</a:t>
            </a:r>
            <a:r>
              <a:rPr lang="sv-SE" i="1" dirty="0" smtClean="0"/>
              <a:t> </a:t>
            </a:r>
            <a:r>
              <a:rPr lang="sv-SE" dirty="0" smtClean="0"/>
              <a:t>Att </a:t>
            </a:r>
            <a:r>
              <a:rPr lang="sv-SE" dirty="0"/>
              <a:t>undersöka cerebralt blodflöde hos vuxna med autismspektrumtillstånd i jämförelse med </a:t>
            </a:r>
            <a:r>
              <a:rPr lang="sv-SE" dirty="0" smtClean="0"/>
              <a:t>kontroller </a:t>
            </a:r>
            <a:endParaRPr lang="sv-SE" dirty="0"/>
          </a:p>
          <a:p>
            <a:pPr marL="0" indent="0">
              <a:buNone/>
            </a:pPr>
            <a:endParaRPr lang="sv-SE" i="1" dirty="0"/>
          </a:p>
          <a:p>
            <a:endParaRPr lang="sv-SE" dirty="0"/>
          </a:p>
          <a:p>
            <a:endParaRPr lang="sv-SE" dirty="0"/>
          </a:p>
          <a:p>
            <a:endParaRPr lang="sv-SE" dirty="0"/>
          </a:p>
        </p:txBody>
      </p:sp>
      <p:sp>
        <p:nvSpPr>
          <p:cNvPr id="7" name="Rectangle 2"/>
          <p:cNvSpPr txBox="1">
            <a:spLocks noChangeArrowheads="1"/>
          </p:cNvSpPr>
          <p:nvPr/>
        </p:nvSpPr>
        <p:spPr bwMode="auto">
          <a:xfrm>
            <a:off x="414930" y="1031603"/>
            <a:ext cx="7772400" cy="5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sv-SE" dirty="0" smtClean="0"/>
              <a:t>Delarbete II</a:t>
            </a:r>
            <a:endParaRPr lang="sv-SE" dirty="0"/>
          </a:p>
        </p:txBody>
      </p:sp>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15994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12</a:t>
            </a:fld>
            <a:endParaRPr lang="sv-SE"/>
          </a:p>
        </p:txBody>
      </p:sp>
      <p:sp>
        <p:nvSpPr>
          <p:cNvPr id="8" name="Rectangle 2"/>
          <p:cNvSpPr>
            <a:spLocks noGrp="1" noChangeArrowheads="1"/>
          </p:cNvSpPr>
          <p:nvPr>
            <p:ph type="title"/>
          </p:nvPr>
        </p:nvSpPr>
        <p:spPr>
          <a:xfrm>
            <a:off x="539552" y="908720"/>
            <a:ext cx="7772400" cy="574700"/>
          </a:xfrm>
        </p:spPr>
        <p:txBody>
          <a:bodyPr/>
          <a:lstStyle/>
          <a:p>
            <a:r>
              <a:rPr lang="sv-SE" dirty="0"/>
              <a:t>Delarbete </a:t>
            </a:r>
            <a:r>
              <a:rPr lang="sv-SE" dirty="0" smtClean="0"/>
              <a:t>III</a:t>
            </a:r>
            <a:endParaRPr lang="sv-SE" dirty="0"/>
          </a:p>
        </p:txBody>
      </p:sp>
      <p:sp>
        <p:nvSpPr>
          <p:cNvPr id="9" name="Rectangle 3"/>
          <p:cNvSpPr txBox="1">
            <a:spLocks noChangeArrowheads="1"/>
          </p:cNvSpPr>
          <p:nvPr/>
        </p:nvSpPr>
        <p:spPr bwMode="auto">
          <a:xfrm>
            <a:off x="488255" y="1412776"/>
            <a:ext cx="769907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buNone/>
            </a:pPr>
            <a:r>
              <a:rPr lang="en-US" b="1" dirty="0" smtClean="0"/>
              <a:t>Autistic traits, ADHD symptoms, neurological soft signs and regional cerebral blood flow in adults with autism spectrum disorders.</a:t>
            </a:r>
          </a:p>
          <a:p>
            <a:pPr marL="0" indent="0">
              <a:buNone/>
            </a:pPr>
            <a:r>
              <a:rPr lang="sv-SE" i="1" dirty="0" err="1" smtClean="0"/>
              <a:t>Manouilenko</a:t>
            </a:r>
            <a:r>
              <a:rPr lang="sv-SE" i="1" dirty="0" smtClean="0"/>
              <a:t> I</a:t>
            </a:r>
            <a:r>
              <a:rPr lang="sv-SE" dirty="0" smtClean="0"/>
              <a:t>, </a:t>
            </a:r>
            <a:r>
              <a:rPr lang="sv-SE" dirty="0" err="1" smtClean="0"/>
              <a:t>Pagani</a:t>
            </a:r>
            <a:r>
              <a:rPr lang="sv-SE" dirty="0" smtClean="0"/>
              <a:t> M, Stone-Elander S, Odh R, </a:t>
            </a:r>
            <a:r>
              <a:rPr lang="sv-SE" dirty="0" err="1" smtClean="0"/>
              <a:t>Salmaso</a:t>
            </a:r>
            <a:r>
              <a:rPr lang="sv-SE" dirty="0" smtClean="0"/>
              <a:t> D, </a:t>
            </a:r>
            <a:r>
              <a:rPr lang="sv-SE" dirty="0" err="1" smtClean="0"/>
              <a:t>Hatherly</a:t>
            </a:r>
            <a:r>
              <a:rPr lang="sv-SE" dirty="0" smtClean="0"/>
              <a:t> R, Brolin F, Jacobsson H, Larsson SA, Bejerot S</a:t>
            </a:r>
            <a:r>
              <a:rPr lang="sv-SE" i="1" dirty="0" smtClean="0"/>
              <a:t>. </a:t>
            </a:r>
            <a:r>
              <a:rPr lang="en-US" i="1" dirty="0" smtClean="0"/>
              <a:t>Research in Autism Spectrum Disorders, 2013</a:t>
            </a:r>
          </a:p>
          <a:p>
            <a:pPr marL="0" indent="0">
              <a:buNone/>
            </a:pPr>
            <a:endParaRPr lang="en-US" i="1" dirty="0" smtClean="0"/>
          </a:p>
          <a:p>
            <a:pPr marL="0" indent="0">
              <a:buNone/>
            </a:pPr>
            <a:r>
              <a:rPr lang="sv-SE" b="1" i="1" dirty="0"/>
              <a:t>Syfte</a:t>
            </a:r>
            <a:r>
              <a:rPr lang="sv-SE" b="1" i="1" dirty="0" smtClean="0"/>
              <a:t>:</a:t>
            </a:r>
            <a:r>
              <a:rPr lang="sv-SE" i="1" dirty="0" smtClean="0"/>
              <a:t> </a:t>
            </a:r>
            <a:r>
              <a:rPr lang="sv-SE" dirty="0" smtClean="0"/>
              <a:t>Att </a:t>
            </a:r>
            <a:r>
              <a:rPr lang="sv-SE" dirty="0"/>
              <a:t>undersöka den underliggande neurobiologiska substratet för autistiska drag, symtom på ouppmärksamhet, hyperaktivitet / impulsivitet och subtila neurologiska avvikelser</a:t>
            </a:r>
          </a:p>
          <a:p>
            <a:pPr marL="0" indent="0">
              <a:buNone/>
            </a:pPr>
            <a:endParaRPr lang="sv-SE" sz="1600" dirty="0"/>
          </a:p>
          <a:p>
            <a:pPr marL="0" indent="0">
              <a:buNone/>
            </a:pPr>
            <a:endParaRPr lang="sv-SE" dirty="0"/>
          </a:p>
          <a:p>
            <a:pPr marL="0" indent="0">
              <a:buNone/>
            </a:pPr>
            <a:endParaRPr lang="en-US" b="1" dirty="0"/>
          </a:p>
          <a:p>
            <a:pPr marL="0" indent="0">
              <a:buNone/>
            </a:pPr>
            <a:endParaRPr lang="sv-SE" dirty="0" smtClean="0"/>
          </a:p>
          <a:p>
            <a:endParaRPr lang="sv-SE" dirty="0" smtClean="0"/>
          </a:p>
          <a:p>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485092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13</a:t>
            </a:fld>
            <a:endParaRPr lang="sv-SE"/>
          </a:p>
        </p:txBody>
      </p:sp>
      <p:sp>
        <p:nvSpPr>
          <p:cNvPr id="18434" name="Rectangle 2"/>
          <p:cNvSpPr>
            <a:spLocks noGrp="1" noChangeArrowheads="1"/>
          </p:cNvSpPr>
          <p:nvPr>
            <p:ph type="title"/>
          </p:nvPr>
        </p:nvSpPr>
        <p:spPr>
          <a:xfrm>
            <a:off x="683568" y="908720"/>
            <a:ext cx="7772400" cy="504056"/>
          </a:xfrm>
        </p:spPr>
        <p:txBody>
          <a:bodyPr/>
          <a:lstStyle/>
          <a:p>
            <a:pPr algn="ctr"/>
            <a:r>
              <a:rPr lang="sv-SE" dirty="0" smtClean="0"/>
              <a:t>Deltagare &amp; metoder</a:t>
            </a:r>
            <a:endParaRPr lang="sv-SE" dirty="0"/>
          </a:p>
        </p:txBody>
      </p:sp>
      <p:sp>
        <p:nvSpPr>
          <p:cNvPr id="18435" name="Rectangle 3"/>
          <p:cNvSpPr>
            <a:spLocks noGrp="1" noChangeArrowheads="1"/>
          </p:cNvSpPr>
          <p:nvPr>
            <p:ph type="body" idx="1"/>
          </p:nvPr>
        </p:nvSpPr>
        <p:spPr>
          <a:xfrm>
            <a:off x="539552" y="1628800"/>
            <a:ext cx="7992888" cy="4824536"/>
          </a:xfrm>
        </p:spPr>
        <p:txBody>
          <a:bodyPr/>
          <a:lstStyle/>
          <a:p>
            <a:r>
              <a:rPr lang="en-US" dirty="0" err="1" smtClean="0"/>
              <a:t>Cerebralt</a:t>
            </a:r>
            <a:r>
              <a:rPr lang="en-US" dirty="0" smtClean="0"/>
              <a:t> </a:t>
            </a:r>
            <a:r>
              <a:rPr lang="en-US" dirty="0" err="1"/>
              <a:t>blodflöde</a:t>
            </a:r>
            <a:r>
              <a:rPr lang="en-US" dirty="0"/>
              <a:t> (CBF) </a:t>
            </a:r>
            <a:r>
              <a:rPr lang="en-US" dirty="0" err="1"/>
              <a:t>i</a:t>
            </a:r>
            <a:r>
              <a:rPr lang="en-US" dirty="0"/>
              <a:t> </a:t>
            </a:r>
            <a:r>
              <a:rPr lang="en-US" dirty="0" err="1"/>
              <a:t>vila</a:t>
            </a:r>
            <a:endParaRPr lang="en-US" dirty="0"/>
          </a:p>
          <a:p>
            <a:r>
              <a:rPr lang="en-US" dirty="0" err="1" smtClean="0"/>
              <a:t>Blodflödet</a:t>
            </a:r>
            <a:r>
              <a:rPr lang="en-US" dirty="0" smtClean="0"/>
              <a:t> </a:t>
            </a:r>
            <a:r>
              <a:rPr lang="en-US" dirty="0" err="1" smtClean="0"/>
              <a:t>är</a:t>
            </a:r>
            <a:r>
              <a:rPr lang="en-US" dirty="0" smtClean="0"/>
              <a:t> </a:t>
            </a:r>
            <a:r>
              <a:rPr lang="en-US" dirty="0" err="1" smtClean="0"/>
              <a:t>relaterat</a:t>
            </a:r>
            <a:r>
              <a:rPr lang="en-US" dirty="0" smtClean="0"/>
              <a:t> </a:t>
            </a:r>
            <a:r>
              <a:rPr lang="en-US" dirty="0"/>
              <a:t>till </a:t>
            </a:r>
            <a:r>
              <a:rPr lang="en-US" dirty="0" smtClean="0"/>
              <a:t>neuronal </a:t>
            </a:r>
            <a:r>
              <a:rPr lang="en-US" dirty="0" err="1" smtClean="0"/>
              <a:t>aktivitet</a:t>
            </a:r>
            <a:endParaRPr lang="en-US" dirty="0"/>
          </a:p>
          <a:p>
            <a:pPr marL="0" indent="0">
              <a:buNone/>
            </a:pPr>
            <a:endParaRPr lang="en-US" dirty="0"/>
          </a:p>
          <a:p>
            <a:pPr marL="0" indent="0">
              <a:buNone/>
            </a:pPr>
            <a:r>
              <a:rPr lang="en-US" b="1" u="sng" dirty="0" err="1" smtClean="0"/>
              <a:t>Deltagare</a:t>
            </a:r>
            <a:endParaRPr lang="en-US" b="1" u="sng" dirty="0" smtClean="0"/>
          </a:p>
          <a:p>
            <a:r>
              <a:rPr lang="en-US" dirty="0" smtClean="0"/>
              <a:t>13 </a:t>
            </a:r>
            <a:r>
              <a:rPr lang="en-US" dirty="0" err="1"/>
              <a:t>personer</a:t>
            </a:r>
            <a:r>
              <a:rPr lang="en-US" dirty="0"/>
              <a:t> med </a:t>
            </a:r>
            <a:r>
              <a:rPr lang="en-US" dirty="0" err="1" smtClean="0"/>
              <a:t>autismspektrumtillstånd</a:t>
            </a:r>
            <a:endParaRPr lang="en-US" dirty="0"/>
          </a:p>
          <a:p>
            <a:pPr marL="457200" lvl="1" indent="0">
              <a:buNone/>
            </a:pPr>
            <a:r>
              <a:rPr lang="en-US" dirty="0" err="1" smtClean="0"/>
              <a:t>skattades</a:t>
            </a:r>
            <a:r>
              <a:rPr lang="en-US" dirty="0" smtClean="0"/>
              <a:t> med Autism </a:t>
            </a:r>
            <a:r>
              <a:rPr lang="en-US" dirty="0"/>
              <a:t>Diagnostic Observation Schedule (ADOS)</a:t>
            </a:r>
          </a:p>
          <a:p>
            <a:r>
              <a:rPr lang="en-US" dirty="0" smtClean="0"/>
              <a:t>10 </a:t>
            </a:r>
            <a:r>
              <a:rPr lang="en-US" dirty="0" err="1" smtClean="0"/>
              <a:t>kontroller</a:t>
            </a:r>
            <a:endParaRPr lang="en-US" dirty="0" smtClean="0"/>
          </a:p>
          <a:p>
            <a:pPr marL="0" indent="0">
              <a:buNone/>
            </a:pPr>
            <a:endParaRPr lang="en-US" dirty="0"/>
          </a:p>
          <a:p>
            <a:pPr marL="0" indent="0">
              <a:buNone/>
            </a:pPr>
            <a:r>
              <a:rPr lang="en-US" b="1" u="sng" dirty="0" err="1" smtClean="0"/>
              <a:t>Metod</a:t>
            </a:r>
            <a:endParaRPr lang="en-US" b="1" u="sng" dirty="0" smtClean="0"/>
          </a:p>
          <a:p>
            <a:r>
              <a:rPr lang="en-US" dirty="0" smtClean="0"/>
              <a:t>En </a:t>
            </a:r>
            <a:r>
              <a:rPr lang="en-US" dirty="0" err="1"/>
              <a:t>utvidgad</a:t>
            </a:r>
            <a:r>
              <a:rPr lang="en-US" dirty="0"/>
              <a:t> </a:t>
            </a:r>
            <a:r>
              <a:rPr lang="en-US" dirty="0" err="1"/>
              <a:t>psykiatrisk</a:t>
            </a:r>
            <a:r>
              <a:rPr lang="en-US" dirty="0"/>
              <a:t> </a:t>
            </a:r>
            <a:r>
              <a:rPr lang="en-US" dirty="0" err="1"/>
              <a:t>och</a:t>
            </a:r>
            <a:r>
              <a:rPr lang="en-US" dirty="0"/>
              <a:t> </a:t>
            </a:r>
            <a:r>
              <a:rPr lang="en-US" dirty="0" err="1"/>
              <a:t>neurologisk</a:t>
            </a:r>
            <a:r>
              <a:rPr lang="en-US" dirty="0"/>
              <a:t> </a:t>
            </a:r>
            <a:r>
              <a:rPr lang="en-US" dirty="0" err="1" smtClean="0"/>
              <a:t>bedömning</a:t>
            </a:r>
            <a:endParaRPr lang="en-US" dirty="0"/>
          </a:p>
          <a:p>
            <a:r>
              <a:rPr lang="en-US" dirty="0" err="1" smtClean="0"/>
              <a:t>Positronemissiontomografi</a:t>
            </a:r>
            <a:r>
              <a:rPr lang="en-US" dirty="0" smtClean="0"/>
              <a:t>, </a:t>
            </a:r>
            <a:r>
              <a:rPr lang="en-US" dirty="0" err="1" smtClean="0"/>
              <a:t>spårämne</a:t>
            </a:r>
            <a:r>
              <a:rPr lang="en-US" dirty="0" smtClean="0"/>
              <a:t>/tracer C11-butanol</a:t>
            </a:r>
          </a:p>
          <a:p>
            <a:r>
              <a:rPr lang="en-US" dirty="0" smtClean="0"/>
              <a:t>RAADS-R, </a:t>
            </a:r>
            <a:r>
              <a:rPr lang="sv-SE" dirty="0"/>
              <a:t>Adult ADHD Self-</a:t>
            </a:r>
            <a:r>
              <a:rPr lang="sv-SE" dirty="0" err="1"/>
              <a:t>Report</a:t>
            </a:r>
            <a:r>
              <a:rPr lang="sv-SE" dirty="0"/>
              <a:t> </a:t>
            </a:r>
            <a:r>
              <a:rPr lang="sv-SE" dirty="0" err="1"/>
              <a:t>Scale</a:t>
            </a:r>
            <a:r>
              <a:rPr lang="sv-SE" dirty="0"/>
              <a:t> (ASRS</a:t>
            </a:r>
            <a:r>
              <a:rPr lang="sv-SE" dirty="0" smtClean="0"/>
              <a:t>)</a:t>
            </a:r>
          </a:p>
          <a:p>
            <a:r>
              <a:rPr lang="sv-SE" dirty="0" err="1"/>
              <a:t>Neurological</a:t>
            </a:r>
            <a:r>
              <a:rPr lang="sv-SE" dirty="0"/>
              <a:t> </a:t>
            </a:r>
            <a:r>
              <a:rPr lang="sv-SE" dirty="0" err="1"/>
              <a:t>Evaluation</a:t>
            </a:r>
            <a:r>
              <a:rPr lang="sv-SE" dirty="0"/>
              <a:t> </a:t>
            </a:r>
            <a:r>
              <a:rPr lang="sv-SE" dirty="0" err="1"/>
              <a:t>Scale</a:t>
            </a:r>
            <a:r>
              <a:rPr lang="sv-SE" dirty="0"/>
              <a:t> (NES</a:t>
            </a:r>
            <a:r>
              <a:rPr lang="sv-SE" dirty="0" smtClean="0"/>
              <a:t>)  </a:t>
            </a:r>
            <a:endParaRPr lang="sv-SE" dirty="0"/>
          </a:p>
          <a:p>
            <a:endParaRPr lang="en-US"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505501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14</a:t>
            </a:fld>
            <a:endParaRPr lang="sv-SE"/>
          </a:p>
        </p:txBody>
      </p:sp>
      <p:sp>
        <p:nvSpPr>
          <p:cNvPr id="18434" name="Rectangle 2"/>
          <p:cNvSpPr>
            <a:spLocks noGrp="1" noChangeArrowheads="1"/>
          </p:cNvSpPr>
          <p:nvPr>
            <p:ph type="title"/>
          </p:nvPr>
        </p:nvSpPr>
        <p:spPr>
          <a:xfrm>
            <a:off x="0" y="476672"/>
            <a:ext cx="7772400" cy="576064"/>
          </a:xfrm>
        </p:spPr>
        <p:txBody>
          <a:bodyPr/>
          <a:lstStyle/>
          <a:p>
            <a:pPr algn="ctr"/>
            <a:r>
              <a:rPr lang="sv-SE" dirty="0" err="1" smtClean="0"/>
              <a:t>Positronemissiontomografi</a:t>
            </a:r>
            <a:r>
              <a:rPr lang="sv-SE" dirty="0" smtClean="0"/>
              <a:t> (PET)</a:t>
            </a:r>
            <a:endParaRPr lang="sv-SE"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44837"/>
            <a:ext cx="7704856" cy="498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34883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15</a:t>
            </a:fld>
            <a:endParaRPr lang="sv-SE"/>
          </a:p>
        </p:txBody>
      </p:sp>
      <p:sp>
        <p:nvSpPr>
          <p:cNvPr id="18434" name="Rectangle 2"/>
          <p:cNvSpPr>
            <a:spLocks noGrp="1" noChangeArrowheads="1"/>
          </p:cNvSpPr>
          <p:nvPr>
            <p:ph type="title"/>
          </p:nvPr>
        </p:nvSpPr>
        <p:spPr>
          <a:xfrm>
            <a:off x="179512" y="620688"/>
            <a:ext cx="7772400" cy="648072"/>
          </a:xfrm>
        </p:spPr>
        <p:txBody>
          <a:bodyPr/>
          <a:lstStyle/>
          <a:p>
            <a:pPr algn="ctr"/>
            <a:r>
              <a:rPr lang="sv-SE" dirty="0" smtClean="0"/>
              <a:t>Resultat, delarbete II</a:t>
            </a:r>
            <a:endParaRPr lang="sv-SE" dirty="0"/>
          </a:p>
        </p:txBody>
      </p:sp>
      <p:sp>
        <p:nvSpPr>
          <p:cNvPr id="18435" name="Rectangle 3"/>
          <p:cNvSpPr>
            <a:spLocks noGrp="1" noChangeArrowheads="1"/>
          </p:cNvSpPr>
          <p:nvPr>
            <p:ph type="body" idx="1"/>
          </p:nvPr>
        </p:nvSpPr>
        <p:spPr>
          <a:xfrm>
            <a:off x="323528" y="2708920"/>
            <a:ext cx="3456383" cy="3639194"/>
          </a:xfrm>
        </p:spPr>
        <p:txBody>
          <a:bodyPr/>
          <a:lstStyle/>
          <a:p>
            <a:r>
              <a:rPr lang="sv-SE" dirty="0" smtClean="0"/>
              <a:t>stora </a:t>
            </a:r>
            <a:r>
              <a:rPr lang="sv-SE" dirty="0"/>
              <a:t>delar av </a:t>
            </a:r>
            <a:r>
              <a:rPr lang="sv-SE" i="1" dirty="0" err="1" smtClean="0"/>
              <a:t>cerebellum</a:t>
            </a:r>
            <a:endParaRPr lang="sv-SE" i="1" dirty="0" smtClean="0"/>
          </a:p>
          <a:p>
            <a:r>
              <a:rPr lang="sv-SE" i="1" dirty="0" err="1" smtClean="0"/>
              <a:t>Occipital</a:t>
            </a:r>
            <a:r>
              <a:rPr lang="sv-SE" i="1" dirty="0" smtClean="0"/>
              <a:t> </a:t>
            </a:r>
            <a:r>
              <a:rPr lang="sv-SE" i="1" dirty="0">
                <a:ea typeface="Times New Roman" charset="0"/>
                <a:cs typeface="Times New Roman" charset="0"/>
              </a:rPr>
              <a:t>cortex</a:t>
            </a:r>
            <a:endParaRPr lang="sv-SE" i="1" dirty="0" smtClean="0"/>
          </a:p>
          <a:p>
            <a:r>
              <a:rPr lang="sv-SE" i="1" dirty="0" smtClean="0">
                <a:ea typeface="Times New Roman" charset="0"/>
                <a:cs typeface="Times New Roman" charset="0"/>
              </a:rPr>
              <a:t>Parietal och temporal cortex</a:t>
            </a:r>
            <a:endParaRPr lang="en-GB" i="1" dirty="0" smtClean="0">
              <a:ea typeface="Times New Roman" charset="0"/>
              <a:cs typeface="Times New Roman" charset="0"/>
            </a:endParaRPr>
          </a:p>
          <a:p>
            <a:r>
              <a:rPr lang="en-GB" dirty="0" err="1">
                <a:ea typeface="Times New Roman" charset="0"/>
                <a:cs typeface="Times New Roman" charset="0"/>
              </a:rPr>
              <a:t>s</a:t>
            </a:r>
            <a:r>
              <a:rPr lang="en-GB" dirty="0" err="1" smtClean="0">
                <a:ea typeface="Times New Roman" charset="0"/>
                <a:cs typeface="Times New Roman" charset="0"/>
              </a:rPr>
              <a:t>triatala</a:t>
            </a:r>
            <a:r>
              <a:rPr lang="en-GB" dirty="0" smtClean="0">
                <a:ea typeface="Times New Roman" charset="0"/>
                <a:cs typeface="Times New Roman" charset="0"/>
              </a:rPr>
              <a:t> </a:t>
            </a:r>
            <a:r>
              <a:rPr lang="en-GB" dirty="0" err="1" smtClean="0">
                <a:ea typeface="Times New Roman" charset="0"/>
                <a:cs typeface="Times New Roman" charset="0"/>
              </a:rPr>
              <a:t>strukturer</a:t>
            </a:r>
            <a:r>
              <a:rPr lang="en-GB" dirty="0" smtClean="0">
                <a:ea typeface="Times New Roman" charset="0"/>
                <a:cs typeface="Times New Roman" charset="0"/>
              </a:rPr>
              <a:t> - </a:t>
            </a:r>
            <a:r>
              <a:rPr lang="en-GB" i="1" dirty="0" smtClean="0">
                <a:ea typeface="Times New Roman" charset="0"/>
                <a:cs typeface="Times New Roman" charset="0"/>
              </a:rPr>
              <a:t>putamen</a:t>
            </a:r>
            <a:r>
              <a:rPr lang="en-GB" dirty="0" smtClean="0">
                <a:ea typeface="Times New Roman" charset="0"/>
                <a:cs typeface="Times New Roman" charset="0"/>
              </a:rPr>
              <a:t>, </a:t>
            </a:r>
            <a:r>
              <a:rPr lang="en-GB" i="1" dirty="0" smtClean="0">
                <a:ea typeface="Times New Roman" charset="0"/>
                <a:cs typeface="Times New Roman" charset="0"/>
              </a:rPr>
              <a:t>n. </a:t>
            </a:r>
            <a:r>
              <a:rPr lang="en-GB" i="1" dirty="0" err="1" smtClean="0">
                <a:ea typeface="Times New Roman" charset="0"/>
                <a:cs typeface="Times New Roman" charset="0"/>
              </a:rPr>
              <a:t>caudatus</a:t>
            </a:r>
            <a:r>
              <a:rPr lang="en-GB" i="1" dirty="0" smtClean="0">
                <a:ea typeface="Times New Roman" charset="0"/>
                <a:cs typeface="Times New Roman" charset="0"/>
              </a:rPr>
              <a:t> </a:t>
            </a:r>
            <a:r>
              <a:rPr lang="en-GB" dirty="0" err="1" smtClean="0">
                <a:ea typeface="Times New Roman" charset="0"/>
                <a:cs typeface="Times New Roman" charset="0"/>
              </a:rPr>
              <a:t>och</a:t>
            </a:r>
            <a:r>
              <a:rPr lang="en-GB" dirty="0" smtClean="0">
                <a:ea typeface="Times New Roman" charset="0"/>
                <a:cs typeface="Times New Roman" charset="0"/>
              </a:rPr>
              <a:t> </a:t>
            </a:r>
            <a:r>
              <a:rPr lang="en-GB" i="1" dirty="0" err="1" smtClean="0">
                <a:ea typeface="Times New Roman" charset="0"/>
                <a:cs typeface="Times New Roman" charset="0"/>
              </a:rPr>
              <a:t>substantia</a:t>
            </a:r>
            <a:r>
              <a:rPr lang="en-GB" i="1" dirty="0" smtClean="0">
                <a:ea typeface="Times New Roman" charset="0"/>
                <a:cs typeface="Times New Roman" charset="0"/>
              </a:rPr>
              <a:t> </a:t>
            </a:r>
            <a:r>
              <a:rPr lang="en-GB" i="1" dirty="0" err="1" smtClean="0">
                <a:ea typeface="Times New Roman" charset="0"/>
                <a:cs typeface="Times New Roman" charset="0"/>
              </a:rPr>
              <a:t>nigra</a:t>
            </a:r>
            <a:endParaRPr lang="en-GB" i="1" dirty="0" smtClean="0">
              <a:ea typeface="Times New Roman" charset="0"/>
              <a:cs typeface="Times New Roman" charset="0"/>
            </a:endParaRPr>
          </a:p>
          <a:p>
            <a:r>
              <a:rPr lang="sv-SE" dirty="0"/>
              <a:t>limbiska strukturer -</a:t>
            </a:r>
            <a:r>
              <a:rPr lang="sv-SE" i="1" dirty="0" err="1"/>
              <a:t>parahippocampus</a:t>
            </a:r>
            <a:r>
              <a:rPr lang="sv-SE" dirty="0"/>
              <a:t> och </a:t>
            </a:r>
            <a:r>
              <a:rPr lang="sv-SE" i="1" dirty="0" err="1" smtClean="0"/>
              <a:t>posterior</a:t>
            </a:r>
            <a:r>
              <a:rPr lang="sv-SE" i="1" dirty="0" smtClean="0"/>
              <a:t> </a:t>
            </a:r>
            <a:r>
              <a:rPr lang="sv-SE" i="1" dirty="0" err="1" smtClean="0"/>
              <a:t>cingulate</a:t>
            </a:r>
            <a:endParaRPr lang="sv-SE" i="1" dirty="0"/>
          </a:p>
          <a:p>
            <a:pPr marL="0" indent="0">
              <a:buNone/>
            </a:pPr>
            <a:endParaRPr lang="en-GB" i="1" dirty="0">
              <a:ea typeface="Times New Roman" charset="0"/>
              <a:cs typeface="Times New Roman" charset="0"/>
            </a:endParaRPr>
          </a:p>
          <a:p>
            <a:endParaRPr lang="en-GB" dirty="0" smtClean="0">
              <a:ea typeface="Times New Roman" charset="0"/>
              <a:cs typeface="Times New Roman" charset="0"/>
            </a:endParaRPr>
          </a:p>
          <a:p>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492896"/>
            <a:ext cx="5174705" cy="378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457673" y="1340768"/>
            <a:ext cx="856895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buFont typeface="Wingdings" charset="2"/>
              <a:buNone/>
            </a:pPr>
            <a:r>
              <a:rPr lang="sv-SE" dirty="0" smtClean="0"/>
              <a:t>Ökat cerebralt blodflöde hos personer med autismspektrumtillstånd i jämförelse med kontrollgruppen inom flera regioner på höger sida:</a:t>
            </a:r>
            <a:endParaRPr lang="en-GB" i="1" dirty="0" smtClean="0">
              <a:ea typeface="Times New Roman" charset="0"/>
              <a:cs typeface="Times New Roman" charset="0"/>
            </a:endParaRPr>
          </a:p>
          <a:p>
            <a:endParaRPr lang="en-GB" dirty="0" smtClean="0">
              <a:ea typeface="Times New Roman" charset="0"/>
              <a:cs typeface="Times New Roman" charset="0"/>
            </a:endParaRPr>
          </a:p>
          <a:p>
            <a:pPr marL="0" indent="0">
              <a:buNone/>
            </a:pPr>
            <a:endParaRPr lang="sv-SE" dirty="0"/>
          </a:p>
        </p:txBody>
      </p:sp>
      <p:sp>
        <p:nvSpPr>
          <p:cNvPr id="9"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670279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16</a:t>
            </a:fld>
            <a:endParaRPr lang="sv-SE"/>
          </a:p>
        </p:txBody>
      </p:sp>
      <p:sp>
        <p:nvSpPr>
          <p:cNvPr id="18434" name="Rectangle 2"/>
          <p:cNvSpPr>
            <a:spLocks noGrp="1" noChangeArrowheads="1"/>
          </p:cNvSpPr>
          <p:nvPr>
            <p:ph type="title"/>
          </p:nvPr>
        </p:nvSpPr>
        <p:spPr>
          <a:xfrm>
            <a:off x="539750" y="1054100"/>
            <a:ext cx="7772400" cy="790724"/>
          </a:xfrm>
        </p:spPr>
        <p:txBody>
          <a:bodyPr/>
          <a:lstStyle/>
          <a:p>
            <a:pPr algn="ctr"/>
            <a:r>
              <a:rPr lang="sv-SE" dirty="0" smtClean="0"/>
              <a:t>Samtidig förekomst</a:t>
            </a:r>
            <a:endParaRPr lang="sv-SE" dirty="0"/>
          </a:p>
        </p:txBody>
      </p:sp>
      <p:sp>
        <p:nvSpPr>
          <p:cNvPr id="18435" name="Rectangle 3"/>
          <p:cNvSpPr>
            <a:spLocks noGrp="1" noChangeArrowheads="1"/>
          </p:cNvSpPr>
          <p:nvPr>
            <p:ph type="body" idx="1"/>
          </p:nvPr>
        </p:nvSpPr>
        <p:spPr/>
        <p:txBody>
          <a:bodyPr/>
          <a:lstStyle/>
          <a:p>
            <a:pPr marL="0" indent="0">
              <a:buNone/>
            </a:pPr>
            <a:endParaRPr lang="sv-SE" dirty="0"/>
          </a:p>
          <a:p>
            <a:r>
              <a:rPr lang="sv-SE" dirty="0" smtClean="0"/>
              <a:t>Hälften av deltagarna med autismspektrum erhöll ASRS </a:t>
            </a:r>
            <a:r>
              <a:rPr lang="sv-SE" dirty="0"/>
              <a:t>poäng </a:t>
            </a:r>
            <a:r>
              <a:rPr lang="sv-SE" dirty="0" smtClean="0"/>
              <a:t>förenliga med en ADHD-diagnos</a:t>
            </a:r>
          </a:p>
          <a:p>
            <a:pPr marL="0" indent="0">
              <a:buNone/>
            </a:pPr>
            <a:endParaRPr lang="sv-SE" dirty="0" smtClean="0"/>
          </a:p>
          <a:p>
            <a:r>
              <a:rPr lang="sv-SE" dirty="0" smtClean="0"/>
              <a:t>På </a:t>
            </a:r>
            <a:r>
              <a:rPr lang="sv-SE" dirty="0"/>
              <a:t>gruppnivå hade autismspektrumgruppen </a:t>
            </a:r>
            <a:r>
              <a:rPr lang="sv-SE" dirty="0" smtClean="0"/>
              <a:t>högre förekomst av s.k. ”</a:t>
            </a:r>
            <a:r>
              <a:rPr lang="sv-SE" i="1" dirty="0" err="1" smtClean="0"/>
              <a:t>Neurological</a:t>
            </a:r>
            <a:r>
              <a:rPr lang="sv-SE" i="1" dirty="0" smtClean="0"/>
              <a:t> Soft </a:t>
            </a:r>
            <a:r>
              <a:rPr lang="sv-SE" i="1" dirty="0" err="1" smtClean="0"/>
              <a:t>Signs</a:t>
            </a:r>
            <a:r>
              <a:rPr lang="sv-SE" i="1" dirty="0" smtClean="0"/>
              <a:t>” </a:t>
            </a:r>
            <a:endParaRPr lang="sv-SE" i="1" dirty="0"/>
          </a:p>
          <a:p>
            <a:pPr marL="0" indent="0">
              <a:buNone/>
            </a:pPr>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9574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17</a:t>
            </a:fld>
            <a:endParaRPr lang="sv-SE"/>
          </a:p>
        </p:txBody>
      </p:sp>
      <p:sp>
        <p:nvSpPr>
          <p:cNvPr id="18435" name="Rectangle 3"/>
          <p:cNvSpPr>
            <a:spLocks noGrp="1" noChangeArrowheads="1"/>
          </p:cNvSpPr>
          <p:nvPr>
            <p:ph type="body" idx="1"/>
          </p:nvPr>
        </p:nvSpPr>
        <p:spPr>
          <a:xfrm>
            <a:off x="539750" y="1700808"/>
            <a:ext cx="7772400" cy="4534892"/>
          </a:xfrm>
        </p:spPr>
        <p:txBody>
          <a:bodyPr/>
          <a:lstStyle/>
          <a:p>
            <a:pPr marL="0" lvl="0" indent="0">
              <a:buClr>
                <a:srgbClr val="870052"/>
              </a:buClr>
              <a:buNone/>
            </a:pPr>
            <a:endParaRPr lang="sv-SE" dirty="0" smtClean="0"/>
          </a:p>
          <a:p>
            <a:pPr lvl="0">
              <a:buClr>
                <a:srgbClr val="870052"/>
              </a:buClr>
            </a:pPr>
            <a:r>
              <a:rPr lang="sv-SE" dirty="0" smtClean="0"/>
              <a:t>Från 13 </a:t>
            </a:r>
            <a:r>
              <a:rPr lang="sv-SE" dirty="0"/>
              <a:t>variabler </a:t>
            </a:r>
            <a:r>
              <a:rPr lang="sv-SE" dirty="0" smtClean="0"/>
              <a:t>relaterade </a:t>
            </a:r>
            <a:r>
              <a:rPr lang="sv-SE" dirty="0"/>
              <a:t>till olika symtomatiska </a:t>
            </a:r>
            <a:r>
              <a:rPr lang="sv-SE" dirty="0" smtClean="0"/>
              <a:t>dimensioner</a:t>
            </a:r>
            <a:endParaRPr lang="sv-SE" dirty="0"/>
          </a:p>
          <a:p>
            <a:pPr lvl="0">
              <a:buClr>
                <a:srgbClr val="870052"/>
              </a:buClr>
            </a:pPr>
            <a:endParaRPr lang="sv-SE" dirty="0" smtClean="0"/>
          </a:p>
          <a:p>
            <a:pPr lvl="0">
              <a:buClr>
                <a:srgbClr val="870052"/>
              </a:buClr>
            </a:pPr>
            <a:r>
              <a:rPr lang="sv-SE" dirty="0" smtClean="0"/>
              <a:t>Tre faktorer </a:t>
            </a:r>
            <a:r>
              <a:rPr lang="sv-SE" dirty="0"/>
              <a:t>identifierades i </a:t>
            </a:r>
            <a:r>
              <a:rPr lang="sv-SE" dirty="0" smtClean="0"/>
              <a:t>en principal komponentanalys</a:t>
            </a:r>
            <a:endParaRPr lang="sv-SE" dirty="0"/>
          </a:p>
          <a:p>
            <a:pPr marL="0" lvl="0" indent="0">
              <a:buClr>
                <a:srgbClr val="870052"/>
              </a:buClr>
              <a:buNone/>
            </a:pPr>
            <a:endParaRPr lang="sv-SE" dirty="0"/>
          </a:p>
          <a:p>
            <a:pPr marL="914400" lvl="2" indent="0">
              <a:buNone/>
            </a:pPr>
            <a:r>
              <a:rPr lang="sv-SE" sz="2000" dirty="0" smtClean="0"/>
              <a:t>”Autistiska drag &amp; ADHD</a:t>
            </a:r>
            <a:r>
              <a:rPr lang="sv-SE" sz="2000" dirty="0"/>
              <a:t>-symtom</a:t>
            </a:r>
            <a:r>
              <a:rPr lang="sv-SE" sz="2000" dirty="0" smtClean="0"/>
              <a:t>”</a:t>
            </a:r>
          </a:p>
          <a:p>
            <a:pPr marL="914400" lvl="2" indent="0">
              <a:buNone/>
            </a:pPr>
            <a:r>
              <a:rPr lang="sv-SE" sz="2000" dirty="0" smtClean="0"/>
              <a:t>”Sensomotorisk </a:t>
            </a:r>
            <a:r>
              <a:rPr lang="sv-SE" sz="2000" dirty="0"/>
              <a:t>integration” </a:t>
            </a:r>
            <a:endParaRPr lang="sv-SE" sz="2000" dirty="0" smtClean="0"/>
          </a:p>
          <a:p>
            <a:pPr marL="914400" lvl="2" indent="0">
              <a:buNone/>
            </a:pPr>
            <a:r>
              <a:rPr lang="sv-SE" sz="2000" dirty="0" smtClean="0"/>
              <a:t>”Intelligens</a:t>
            </a:r>
            <a:r>
              <a:rPr lang="sv-SE" sz="2000" dirty="0"/>
              <a:t> </a:t>
            </a:r>
            <a:r>
              <a:rPr lang="sv-SE" sz="2000" dirty="0" smtClean="0"/>
              <a:t>&amp; sekvenser </a:t>
            </a:r>
            <a:r>
              <a:rPr lang="sv-SE" sz="2000" dirty="0"/>
              <a:t>av motoriska rörelser”</a:t>
            </a:r>
          </a:p>
          <a:p>
            <a:pPr marL="0" lvl="0" indent="0">
              <a:buClr>
                <a:srgbClr val="870052"/>
              </a:buClr>
              <a:buNone/>
            </a:pPr>
            <a:endParaRPr lang="sv-SE" dirty="0"/>
          </a:p>
          <a:p>
            <a:pPr lvl="0">
              <a:buClr>
                <a:srgbClr val="870052"/>
              </a:buClr>
            </a:pPr>
            <a:r>
              <a:rPr lang="sv-SE" dirty="0"/>
              <a:t>Korrelationer mellan cerebralt blodflöde och varje </a:t>
            </a:r>
            <a:r>
              <a:rPr lang="sv-SE" dirty="0" smtClean="0"/>
              <a:t>faktor</a:t>
            </a:r>
            <a:endParaRPr lang="sv-SE" dirty="0"/>
          </a:p>
          <a:p>
            <a:endParaRPr lang="sv-SE" dirty="0"/>
          </a:p>
        </p:txBody>
      </p:sp>
      <p:sp>
        <p:nvSpPr>
          <p:cNvPr id="7" name="Rectangle 2"/>
          <p:cNvSpPr txBox="1">
            <a:spLocks noChangeArrowheads="1"/>
          </p:cNvSpPr>
          <p:nvPr/>
        </p:nvSpPr>
        <p:spPr bwMode="auto">
          <a:xfrm>
            <a:off x="179512" y="836712"/>
            <a:ext cx="77724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r>
              <a:rPr lang="sv-SE" dirty="0" smtClean="0"/>
              <a:t>Statistisk analys, delarbete III</a:t>
            </a:r>
          </a:p>
        </p:txBody>
      </p:sp>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670279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18</a:t>
            </a:fld>
            <a:endParaRPr lang="sv-SE"/>
          </a:p>
        </p:txBody>
      </p:sp>
      <p:sp>
        <p:nvSpPr>
          <p:cNvPr id="18434" name="Rectangle 2"/>
          <p:cNvSpPr>
            <a:spLocks noGrp="1" noChangeArrowheads="1"/>
          </p:cNvSpPr>
          <p:nvPr>
            <p:ph type="title"/>
          </p:nvPr>
        </p:nvSpPr>
        <p:spPr>
          <a:xfrm>
            <a:off x="251520" y="404664"/>
            <a:ext cx="7772400" cy="1368152"/>
          </a:xfrm>
        </p:spPr>
        <p:txBody>
          <a:bodyPr/>
          <a:lstStyle/>
          <a:p>
            <a:pPr algn="ctr"/>
            <a:r>
              <a:rPr lang="sv-SE" dirty="0"/>
              <a:t>Resultat, </a:t>
            </a:r>
            <a:r>
              <a:rPr lang="sv-SE" dirty="0" smtClean="0"/>
              <a:t>delarbete III</a:t>
            </a:r>
            <a:br>
              <a:rPr lang="sv-SE" dirty="0" smtClean="0"/>
            </a:br>
            <a:r>
              <a:rPr lang="sv-SE" dirty="0" smtClean="0"/>
              <a:t>Korrelationsanalys </a:t>
            </a:r>
            <a:r>
              <a:rPr lang="sv-SE" dirty="0"/>
              <a:t>mellan blodflödesindex och faktorn </a:t>
            </a:r>
            <a:r>
              <a:rPr lang="sv-SE" dirty="0" smtClean="0"/>
              <a:t>”Autistiska drag/ADHD-symtom</a:t>
            </a:r>
            <a:r>
              <a:rPr lang="sv-SE" dirty="0"/>
              <a:t>” </a:t>
            </a:r>
          </a:p>
        </p:txBody>
      </p:sp>
      <p:sp>
        <p:nvSpPr>
          <p:cNvPr id="18435" name="Rectangle 3"/>
          <p:cNvSpPr>
            <a:spLocks noGrp="1" noChangeArrowheads="1"/>
          </p:cNvSpPr>
          <p:nvPr>
            <p:ph type="body" idx="1"/>
          </p:nvPr>
        </p:nvSpPr>
        <p:spPr>
          <a:xfrm>
            <a:off x="539750" y="1916832"/>
            <a:ext cx="4824338" cy="4536504"/>
          </a:xfrm>
        </p:spPr>
        <p:txBody>
          <a:bodyPr/>
          <a:lstStyle/>
          <a:p>
            <a:pPr marL="0" indent="0">
              <a:buNone/>
            </a:pPr>
            <a:endParaRPr lang="sv-SE" b="1" dirty="0" smtClean="0">
              <a:solidFill>
                <a:srgbClr val="FF0000"/>
              </a:solidFill>
            </a:endParaRPr>
          </a:p>
          <a:p>
            <a:pPr marL="0" indent="0">
              <a:buNone/>
            </a:pPr>
            <a:r>
              <a:rPr lang="sv-SE" b="1" dirty="0" smtClean="0">
                <a:solidFill>
                  <a:srgbClr val="FF0000"/>
                </a:solidFill>
              </a:rPr>
              <a:t>I autismspektrumgruppen </a:t>
            </a:r>
            <a:r>
              <a:rPr lang="sv-SE" sz="1400" dirty="0" smtClean="0"/>
              <a:t>(rött på bilden)</a:t>
            </a:r>
            <a:endParaRPr lang="sv-SE" sz="1400" b="1" dirty="0" smtClean="0"/>
          </a:p>
          <a:p>
            <a:r>
              <a:rPr lang="sv-SE" dirty="0" smtClean="0"/>
              <a:t>Positiva korrelationer</a:t>
            </a:r>
          </a:p>
          <a:p>
            <a:pPr lvl="1"/>
            <a:r>
              <a:rPr lang="sv-SE" dirty="0" err="1">
                <a:solidFill>
                  <a:srgbClr val="FF0000"/>
                </a:solidFill>
              </a:rPr>
              <a:t>n</a:t>
            </a:r>
            <a:r>
              <a:rPr lang="sv-SE" dirty="0" err="1" smtClean="0">
                <a:solidFill>
                  <a:srgbClr val="FF0000"/>
                </a:solidFill>
              </a:rPr>
              <a:t>ucleus</a:t>
            </a:r>
            <a:r>
              <a:rPr lang="sv-SE" dirty="0" smtClean="0">
                <a:solidFill>
                  <a:srgbClr val="FF0000"/>
                </a:solidFill>
              </a:rPr>
              <a:t> </a:t>
            </a:r>
            <a:r>
              <a:rPr lang="sv-SE" dirty="0" err="1" smtClean="0">
                <a:solidFill>
                  <a:srgbClr val="FF0000"/>
                </a:solidFill>
              </a:rPr>
              <a:t>caudatus</a:t>
            </a:r>
            <a:r>
              <a:rPr lang="sv-SE" dirty="0" smtClean="0">
                <a:solidFill>
                  <a:srgbClr val="FF0000"/>
                </a:solidFill>
              </a:rPr>
              <a:t> (båda sidor)</a:t>
            </a:r>
            <a:endParaRPr lang="sv-SE" dirty="0">
              <a:solidFill>
                <a:srgbClr val="FF0000"/>
              </a:solidFill>
            </a:endParaRPr>
          </a:p>
          <a:p>
            <a:pPr lvl="1"/>
            <a:r>
              <a:rPr lang="sv-SE" dirty="0" err="1">
                <a:solidFill>
                  <a:srgbClr val="FF0000"/>
                </a:solidFill>
              </a:rPr>
              <a:t>i</a:t>
            </a:r>
            <a:r>
              <a:rPr lang="sv-SE" dirty="0" err="1" smtClean="0">
                <a:solidFill>
                  <a:srgbClr val="FF0000"/>
                </a:solidFill>
              </a:rPr>
              <a:t>nferior</a:t>
            </a:r>
            <a:r>
              <a:rPr lang="sv-SE" dirty="0" smtClean="0">
                <a:solidFill>
                  <a:srgbClr val="FF0000"/>
                </a:solidFill>
              </a:rPr>
              <a:t> parietal cortex, höger </a:t>
            </a:r>
          </a:p>
          <a:p>
            <a:pPr lvl="1"/>
            <a:r>
              <a:rPr lang="sv-SE" dirty="0" smtClean="0">
                <a:solidFill>
                  <a:srgbClr val="FF0000"/>
                </a:solidFill>
              </a:rPr>
              <a:t>sensomotoriska cortex, höger sida</a:t>
            </a:r>
          </a:p>
          <a:p>
            <a:pPr lvl="1"/>
            <a:r>
              <a:rPr lang="sv-SE" dirty="0" err="1" smtClean="0">
                <a:solidFill>
                  <a:srgbClr val="FF0000"/>
                </a:solidFill>
              </a:rPr>
              <a:t>posterior</a:t>
            </a:r>
            <a:r>
              <a:rPr lang="sv-SE" dirty="0" smtClean="0">
                <a:solidFill>
                  <a:srgbClr val="FF0000"/>
                </a:solidFill>
              </a:rPr>
              <a:t> </a:t>
            </a:r>
            <a:r>
              <a:rPr lang="sv-SE" dirty="0" err="1" smtClean="0">
                <a:solidFill>
                  <a:srgbClr val="FF0000"/>
                </a:solidFill>
              </a:rPr>
              <a:t>cingulate</a:t>
            </a:r>
            <a:r>
              <a:rPr lang="sv-SE" dirty="0" smtClean="0">
                <a:solidFill>
                  <a:srgbClr val="FF0000"/>
                </a:solidFill>
              </a:rPr>
              <a:t>, vänster</a:t>
            </a:r>
            <a:endParaRPr lang="sv-SE" b="1" dirty="0" smtClean="0">
              <a:solidFill>
                <a:srgbClr val="008000"/>
              </a:solidFill>
            </a:endParaRPr>
          </a:p>
          <a:p>
            <a:pPr marL="0" lvl="0" indent="0">
              <a:buClr>
                <a:srgbClr val="870052"/>
              </a:buClr>
              <a:buNone/>
            </a:pPr>
            <a:r>
              <a:rPr lang="sv-SE" b="1" dirty="0" smtClean="0">
                <a:solidFill>
                  <a:srgbClr val="008000"/>
                </a:solidFill>
              </a:rPr>
              <a:t>I kontrollgruppen</a:t>
            </a:r>
            <a:r>
              <a:rPr lang="sv-SE" b="1" dirty="0" smtClean="0"/>
              <a:t> </a:t>
            </a:r>
            <a:r>
              <a:rPr lang="sv-SE" sz="1400" dirty="0" smtClean="0">
                <a:solidFill>
                  <a:srgbClr val="000000"/>
                </a:solidFill>
              </a:rPr>
              <a:t>(grönt </a:t>
            </a:r>
            <a:r>
              <a:rPr lang="sv-SE" sz="1400" dirty="0">
                <a:solidFill>
                  <a:srgbClr val="000000"/>
                </a:solidFill>
              </a:rPr>
              <a:t>på bilden)</a:t>
            </a:r>
            <a:endParaRPr lang="sv-SE" sz="1400" b="1" dirty="0">
              <a:solidFill>
                <a:srgbClr val="000000"/>
              </a:solidFill>
            </a:endParaRPr>
          </a:p>
          <a:p>
            <a:r>
              <a:rPr lang="sv-SE" dirty="0" smtClean="0"/>
              <a:t>Positiva korrelationer</a:t>
            </a:r>
          </a:p>
          <a:p>
            <a:pPr lvl="1"/>
            <a:r>
              <a:rPr lang="sv-SE" dirty="0" err="1" smtClean="0">
                <a:solidFill>
                  <a:srgbClr val="008000"/>
                </a:solidFill>
              </a:rPr>
              <a:t>occipital</a:t>
            </a:r>
            <a:r>
              <a:rPr lang="sv-SE" dirty="0" smtClean="0">
                <a:solidFill>
                  <a:srgbClr val="008000"/>
                </a:solidFill>
              </a:rPr>
              <a:t> och temporal cortex</a:t>
            </a:r>
          </a:p>
          <a:p>
            <a:pPr marL="457200" lvl="1" indent="0">
              <a:buNone/>
            </a:pPr>
            <a:endParaRPr lang="sv-SE"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108" y="1731069"/>
            <a:ext cx="3305324" cy="45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670279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19</a:t>
            </a:fld>
            <a:endParaRPr lang="sv-SE"/>
          </a:p>
        </p:txBody>
      </p:sp>
      <p:sp>
        <p:nvSpPr>
          <p:cNvPr id="18434" name="Rectangle 2"/>
          <p:cNvSpPr>
            <a:spLocks noGrp="1" noChangeArrowheads="1"/>
          </p:cNvSpPr>
          <p:nvPr>
            <p:ph type="title"/>
          </p:nvPr>
        </p:nvSpPr>
        <p:spPr>
          <a:xfrm>
            <a:off x="467544" y="404664"/>
            <a:ext cx="7772400" cy="1296144"/>
          </a:xfrm>
        </p:spPr>
        <p:txBody>
          <a:bodyPr/>
          <a:lstStyle/>
          <a:p>
            <a:pPr algn="ctr"/>
            <a:r>
              <a:rPr lang="sv-SE" dirty="0"/>
              <a:t>Resultat, </a:t>
            </a:r>
            <a:r>
              <a:rPr lang="sv-SE" dirty="0" smtClean="0"/>
              <a:t>delarbete III</a:t>
            </a:r>
            <a:r>
              <a:rPr lang="sv-SE" dirty="0"/>
              <a:t/>
            </a:r>
            <a:br>
              <a:rPr lang="sv-SE" dirty="0"/>
            </a:br>
            <a:r>
              <a:rPr lang="sv-SE" dirty="0"/>
              <a:t>Korrelationsanalys mellan blodflödesindex och faktorn ” </a:t>
            </a:r>
            <a:r>
              <a:rPr lang="sv-SE" dirty="0" err="1"/>
              <a:t>Sensory</a:t>
            </a:r>
            <a:r>
              <a:rPr lang="sv-SE" dirty="0"/>
              <a:t>-motor integration </a:t>
            </a:r>
            <a:r>
              <a:rPr lang="sv-SE" dirty="0" smtClean="0"/>
              <a:t>” </a:t>
            </a:r>
            <a:endParaRPr lang="sv-SE" dirty="0"/>
          </a:p>
        </p:txBody>
      </p:sp>
      <p:sp>
        <p:nvSpPr>
          <p:cNvPr id="18435" name="Rectangle 3"/>
          <p:cNvSpPr>
            <a:spLocks noGrp="1" noChangeArrowheads="1"/>
          </p:cNvSpPr>
          <p:nvPr>
            <p:ph type="body" idx="1"/>
          </p:nvPr>
        </p:nvSpPr>
        <p:spPr>
          <a:xfrm>
            <a:off x="539750" y="1916832"/>
            <a:ext cx="4752330" cy="4318868"/>
          </a:xfrm>
        </p:spPr>
        <p:txBody>
          <a:bodyPr/>
          <a:lstStyle/>
          <a:p>
            <a:pPr marL="0" indent="0">
              <a:buNone/>
            </a:pPr>
            <a:endParaRPr lang="sv-SE" b="1" dirty="0" smtClean="0">
              <a:solidFill>
                <a:srgbClr val="FF0000"/>
              </a:solidFill>
            </a:endParaRPr>
          </a:p>
          <a:p>
            <a:pPr marL="0" indent="0">
              <a:buNone/>
            </a:pPr>
            <a:r>
              <a:rPr lang="sv-SE" b="1" dirty="0" smtClean="0">
                <a:solidFill>
                  <a:srgbClr val="FF0000"/>
                </a:solidFill>
              </a:rPr>
              <a:t>I </a:t>
            </a:r>
            <a:r>
              <a:rPr lang="sv-SE" b="1" dirty="0">
                <a:solidFill>
                  <a:srgbClr val="FF0000"/>
                </a:solidFill>
              </a:rPr>
              <a:t>autismspektrumgruppen </a:t>
            </a:r>
            <a:r>
              <a:rPr lang="sv-SE" sz="1400" dirty="0"/>
              <a:t>(rött på bilden)</a:t>
            </a:r>
            <a:endParaRPr lang="sv-SE" sz="1400" b="1" dirty="0"/>
          </a:p>
          <a:p>
            <a:r>
              <a:rPr lang="sv-SE" dirty="0" smtClean="0"/>
              <a:t>Positiva korrelationer</a:t>
            </a:r>
          </a:p>
          <a:p>
            <a:pPr lvl="1"/>
            <a:r>
              <a:rPr lang="sv-SE" dirty="0" err="1">
                <a:solidFill>
                  <a:srgbClr val="FF0000"/>
                </a:solidFill>
              </a:rPr>
              <a:t>o</a:t>
            </a:r>
            <a:r>
              <a:rPr lang="sv-SE" dirty="0" err="1" smtClean="0">
                <a:solidFill>
                  <a:srgbClr val="FF0000"/>
                </a:solidFill>
              </a:rPr>
              <a:t>ccipital</a:t>
            </a:r>
            <a:r>
              <a:rPr lang="sv-SE" dirty="0" smtClean="0">
                <a:solidFill>
                  <a:srgbClr val="FF0000"/>
                </a:solidFill>
              </a:rPr>
              <a:t> cortex, båda sidor</a:t>
            </a:r>
          </a:p>
          <a:p>
            <a:pPr lvl="1"/>
            <a:r>
              <a:rPr lang="sv-SE" dirty="0" err="1" smtClean="0">
                <a:solidFill>
                  <a:srgbClr val="FF0000"/>
                </a:solidFill>
              </a:rPr>
              <a:t>fusiforma</a:t>
            </a:r>
            <a:r>
              <a:rPr lang="sv-SE" dirty="0" smtClean="0">
                <a:solidFill>
                  <a:srgbClr val="FF0000"/>
                </a:solidFill>
              </a:rPr>
              <a:t> </a:t>
            </a:r>
            <a:r>
              <a:rPr lang="sv-SE" dirty="0" err="1" smtClean="0">
                <a:solidFill>
                  <a:srgbClr val="FF0000"/>
                </a:solidFill>
              </a:rPr>
              <a:t>gyrus</a:t>
            </a:r>
            <a:r>
              <a:rPr lang="sv-SE" dirty="0" smtClean="0">
                <a:solidFill>
                  <a:srgbClr val="FF0000"/>
                </a:solidFill>
              </a:rPr>
              <a:t>, båda sidor</a:t>
            </a:r>
            <a:endParaRPr lang="sv-SE" dirty="0">
              <a:solidFill>
                <a:srgbClr val="FF0000"/>
              </a:solidFill>
            </a:endParaRPr>
          </a:p>
          <a:p>
            <a:pPr lvl="1"/>
            <a:r>
              <a:rPr lang="sv-SE" dirty="0" err="1" smtClean="0">
                <a:solidFill>
                  <a:srgbClr val="FF0000"/>
                </a:solidFill>
              </a:rPr>
              <a:t>parahyppocampal</a:t>
            </a:r>
            <a:r>
              <a:rPr lang="sv-SE" dirty="0" smtClean="0">
                <a:solidFill>
                  <a:srgbClr val="FF0000"/>
                </a:solidFill>
              </a:rPr>
              <a:t> </a:t>
            </a:r>
            <a:r>
              <a:rPr lang="sv-SE" dirty="0" err="1" smtClean="0">
                <a:solidFill>
                  <a:srgbClr val="FF0000"/>
                </a:solidFill>
              </a:rPr>
              <a:t>gyrus</a:t>
            </a:r>
            <a:r>
              <a:rPr lang="sv-SE" dirty="0" smtClean="0">
                <a:solidFill>
                  <a:srgbClr val="FF0000"/>
                </a:solidFill>
              </a:rPr>
              <a:t>, höger </a:t>
            </a:r>
          </a:p>
          <a:p>
            <a:pPr marL="0" lvl="0" indent="0">
              <a:buClr>
                <a:srgbClr val="870052"/>
              </a:buClr>
              <a:buNone/>
            </a:pPr>
            <a:endParaRPr lang="sv-SE" b="1" dirty="0" smtClean="0">
              <a:solidFill>
                <a:srgbClr val="008000"/>
              </a:solidFill>
            </a:endParaRPr>
          </a:p>
          <a:p>
            <a:pPr marL="0" lvl="0" indent="0">
              <a:buClr>
                <a:srgbClr val="870052"/>
              </a:buClr>
              <a:buNone/>
            </a:pPr>
            <a:r>
              <a:rPr lang="sv-SE" b="1" dirty="0" smtClean="0">
                <a:solidFill>
                  <a:srgbClr val="008000"/>
                </a:solidFill>
              </a:rPr>
              <a:t>I </a:t>
            </a:r>
            <a:r>
              <a:rPr lang="sv-SE" b="1" dirty="0">
                <a:solidFill>
                  <a:srgbClr val="008000"/>
                </a:solidFill>
              </a:rPr>
              <a:t>kontrollgruppen</a:t>
            </a:r>
            <a:r>
              <a:rPr lang="sv-SE" b="1" dirty="0"/>
              <a:t> </a:t>
            </a:r>
            <a:r>
              <a:rPr lang="sv-SE" sz="1400" dirty="0">
                <a:solidFill>
                  <a:srgbClr val="000000"/>
                </a:solidFill>
              </a:rPr>
              <a:t>(grönt på bilden)</a:t>
            </a:r>
            <a:endParaRPr lang="sv-SE" sz="1400" b="1" dirty="0">
              <a:solidFill>
                <a:srgbClr val="000000"/>
              </a:solidFill>
            </a:endParaRPr>
          </a:p>
          <a:p>
            <a:r>
              <a:rPr lang="sv-SE" dirty="0" smtClean="0"/>
              <a:t>Positiva korrelationer</a:t>
            </a:r>
          </a:p>
          <a:p>
            <a:pPr lvl="1"/>
            <a:r>
              <a:rPr lang="sv-SE" dirty="0">
                <a:solidFill>
                  <a:srgbClr val="008000"/>
                </a:solidFill>
              </a:rPr>
              <a:t>t</a:t>
            </a:r>
            <a:r>
              <a:rPr lang="sv-SE" dirty="0" smtClean="0">
                <a:solidFill>
                  <a:srgbClr val="008000"/>
                </a:solidFill>
              </a:rPr>
              <a:t>emporal cortex, vänster </a:t>
            </a:r>
            <a:endParaRPr lang="sv-SE" dirty="0">
              <a:solidFill>
                <a:srgbClr val="008000"/>
              </a:solidFill>
            </a:endParaRPr>
          </a:p>
          <a:p>
            <a:pPr lvl="1"/>
            <a:r>
              <a:rPr lang="sv-SE" dirty="0" err="1" smtClean="0">
                <a:solidFill>
                  <a:srgbClr val="008000"/>
                </a:solidFill>
              </a:rPr>
              <a:t>fusiform</a:t>
            </a:r>
            <a:r>
              <a:rPr lang="sv-SE" dirty="0" smtClean="0">
                <a:solidFill>
                  <a:srgbClr val="008000"/>
                </a:solidFill>
              </a:rPr>
              <a:t> </a:t>
            </a:r>
            <a:r>
              <a:rPr lang="sv-SE" dirty="0" err="1" smtClean="0">
                <a:solidFill>
                  <a:srgbClr val="008000"/>
                </a:solidFill>
              </a:rPr>
              <a:t>gyrus</a:t>
            </a:r>
            <a:r>
              <a:rPr lang="sv-SE" dirty="0">
                <a:solidFill>
                  <a:srgbClr val="008000"/>
                </a:solidFill>
              </a:rPr>
              <a:t>, båda sidor</a:t>
            </a:r>
            <a:endParaRPr lang="sv-SE" dirty="0"/>
          </a:p>
          <a:p>
            <a:pPr marL="0" indent="0">
              <a:buNone/>
            </a:pPr>
            <a:endParaRPr lang="sv-SE"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71399"/>
            <a:ext cx="3240360" cy="453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670279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a:t>
            </a:fld>
            <a:endParaRPr lang="sv-SE"/>
          </a:p>
        </p:txBody>
      </p:sp>
      <p:sp>
        <p:nvSpPr>
          <p:cNvPr id="18434" name="Rectangle 2"/>
          <p:cNvSpPr>
            <a:spLocks noGrp="1" noChangeArrowheads="1"/>
          </p:cNvSpPr>
          <p:nvPr>
            <p:ph type="title"/>
          </p:nvPr>
        </p:nvSpPr>
        <p:spPr>
          <a:xfrm>
            <a:off x="0" y="908720"/>
            <a:ext cx="8820472" cy="1008112"/>
          </a:xfrm>
        </p:spPr>
        <p:txBody>
          <a:bodyPr/>
          <a:lstStyle/>
          <a:p>
            <a:pPr algn="ctr"/>
            <a:r>
              <a:rPr lang="sv-SE" sz="2400" dirty="0" smtClean="0"/>
              <a:t>Autismspektrumtillstånd före Hans </a:t>
            </a:r>
            <a:r>
              <a:rPr lang="sv-SE" sz="2400" dirty="0" err="1" smtClean="0"/>
              <a:t>Aspergers</a:t>
            </a:r>
            <a:r>
              <a:rPr lang="sv-SE" sz="2400" dirty="0" smtClean="0"/>
              <a:t> (1938) och </a:t>
            </a:r>
            <a:r>
              <a:rPr lang="sv-SE" sz="2400" dirty="0"/>
              <a:t>L</a:t>
            </a:r>
            <a:r>
              <a:rPr lang="sv-SE" sz="2400" dirty="0" smtClean="0"/>
              <a:t>eo </a:t>
            </a:r>
            <a:r>
              <a:rPr lang="sv-SE" sz="2400" dirty="0" err="1" smtClean="0"/>
              <a:t>Kanners</a:t>
            </a:r>
            <a:r>
              <a:rPr lang="sv-SE" sz="2400" dirty="0" smtClean="0"/>
              <a:t> (1943) rapporter</a:t>
            </a:r>
            <a:endParaRPr lang="sv-SE" sz="2400" dirty="0"/>
          </a:p>
        </p:txBody>
      </p:sp>
      <p:sp>
        <p:nvSpPr>
          <p:cNvPr id="18435" name="Rectangle 3"/>
          <p:cNvSpPr>
            <a:spLocks noGrp="1" noChangeArrowheads="1"/>
          </p:cNvSpPr>
          <p:nvPr>
            <p:ph type="body" idx="1"/>
          </p:nvPr>
        </p:nvSpPr>
        <p:spPr>
          <a:xfrm>
            <a:off x="539750" y="2276872"/>
            <a:ext cx="7772400" cy="3958828"/>
          </a:xfrm>
        </p:spPr>
        <p:txBody>
          <a:bodyPr/>
          <a:lstStyle/>
          <a:p>
            <a:r>
              <a:rPr lang="en-US" dirty="0" smtClean="0"/>
              <a:t>1911, </a:t>
            </a:r>
            <a:r>
              <a:rPr lang="en-US" dirty="0" err="1" smtClean="0"/>
              <a:t>Eugen</a:t>
            </a:r>
            <a:r>
              <a:rPr lang="en-US" dirty="0" smtClean="0"/>
              <a:t> </a:t>
            </a:r>
            <a:r>
              <a:rPr lang="en-US" dirty="0" err="1"/>
              <a:t>Bleuler</a:t>
            </a:r>
            <a:r>
              <a:rPr lang="en-US" dirty="0"/>
              <a:t> </a:t>
            </a:r>
            <a:r>
              <a:rPr lang="sv-SE" dirty="0" smtClean="0"/>
              <a:t>använde</a:t>
            </a:r>
            <a:r>
              <a:rPr lang="en-US" dirty="0" smtClean="0"/>
              <a:t> </a:t>
            </a:r>
            <a:r>
              <a:rPr lang="en-US" dirty="0" err="1" smtClean="0"/>
              <a:t>termen</a:t>
            </a:r>
            <a:r>
              <a:rPr lang="en-US" dirty="0" smtClean="0"/>
              <a:t> “autism” </a:t>
            </a:r>
            <a:r>
              <a:rPr lang="en-US" dirty="0" err="1" smtClean="0"/>
              <a:t>för</a:t>
            </a:r>
            <a:r>
              <a:rPr lang="en-US" dirty="0" smtClean="0"/>
              <a:t> </a:t>
            </a:r>
            <a:r>
              <a:rPr lang="sv-SE" dirty="0" smtClean="0"/>
              <a:t>beskrivning av symptom </a:t>
            </a:r>
            <a:r>
              <a:rPr lang="sv-SE" dirty="0"/>
              <a:t>vid </a:t>
            </a:r>
            <a:r>
              <a:rPr lang="sv-SE" dirty="0" smtClean="0"/>
              <a:t>schizofreni</a:t>
            </a:r>
          </a:p>
          <a:p>
            <a:pPr lvl="1">
              <a:buFont typeface="Wingdings" pitchFamily="2" charset="2"/>
              <a:buChar char="§"/>
            </a:pPr>
            <a:r>
              <a:rPr lang="sv-SE" dirty="0" smtClean="0"/>
              <a:t>”den </a:t>
            </a:r>
            <a:r>
              <a:rPr lang="sv-SE" dirty="0"/>
              <a:t>relativa och absoluta dominans av det inre </a:t>
            </a:r>
            <a:r>
              <a:rPr lang="sv-SE" dirty="0" smtClean="0"/>
              <a:t>livet och tillbakadragande”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02466"/>
            <a:ext cx="2016224" cy="304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3541966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20</a:t>
            </a:fld>
            <a:endParaRPr lang="sv-SE"/>
          </a:p>
        </p:txBody>
      </p:sp>
      <p:sp>
        <p:nvSpPr>
          <p:cNvPr id="18434" name="Rectangle 2"/>
          <p:cNvSpPr>
            <a:spLocks noGrp="1" noChangeArrowheads="1"/>
          </p:cNvSpPr>
          <p:nvPr>
            <p:ph type="title"/>
          </p:nvPr>
        </p:nvSpPr>
        <p:spPr/>
        <p:txBody>
          <a:bodyPr/>
          <a:lstStyle/>
          <a:p>
            <a:pPr algn="ctr"/>
            <a:r>
              <a:rPr lang="sv-SE" dirty="0" smtClean="0"/>
              <a:t>Slutsatser, delarbete II &amp; III</a:t>
            </a:r>
            <a:r>
              <a:rPr lang="sv-SE" dirty="0"/>
              <a:t/>
            </a:r>
            <a:br>
              <a:rPr lang="sv-SE" dirty="0"/>
            </a:br>
            <a:endParaRPr lang="sv-SE" dirty="0"/>
          </a:p>
        </p:txBody>
      </p:sp>
      <p:sp>
        <p:nvSpPr>
          <p:cNvPr id="18435" name="Rectangle 3"/>
          <p:cNvSpPr>
            <a:spLocks noGrp="1" noChangeArrowheads="1"/>
          </p:cNvSpPr>
          <p:nvPr>
            <p:ph type="body" idx="1"/>
          </p:nvPr>
        </p:nvSpPr>
        <p:spPr/>
        <p:txBody>
          <a:bodyPr/>
          <a:lstStyle/>
          <a:p>
            <a:r>
              <a:rPr lang="sv-SE" dirty="0" smtClean="0"/>
              <a:t>Cerebral blodflöde hos personer med ASD skiljer sig från kontroller</a:t>
            </a:r>
          </a:p>
          <a:p>
            <a:endParaRPr lang="sv-SE" dirty="0" smtClean="0"/>
          </a:p>
          <a:p>
            <a:r>
              <a:rPr lang="sv-SE" dirty="0" smtClean="0"/>
              <a:t>D</a:t>
            </a:r>
            <a:r>
              <a:rPr lang="ru-RU" dirty="0" smtClean="0"/>
              <a:t>en </a:t>
            </a:r>
            <a:r>
              <a:rPr lang="ru-RU" dirty="0"/>
              <a:t>neurobiologiska basen för autistiska drag, ADHD-symtom </a:t>
            </a:r>
            <a:r>
              <a:rPr lang="ru-RU" dirty="0" smtClean="0"/>
              <a:t>är </a:t>
            </a:r>
            <a:r>
              <a:rPr lang="ru-RU" dirty="0"/>
              <a:t>delvis </a:t>
            </a:r>
            <a:r>
              <a:rPr lang="ru-RU" dirty="0" smtClean="0"/>
              <a:t>gemensam</a:t>
            </a:r>
            <a:r>
              <a:rPr lang="sv-SE" dirty="0" smtClean="0"/>
              <a:t>, men skiljer sig från d</a:t>
            </a:r>
            <a:r>
              <a:rPr lang="ru-RU" dirty="0" smtClean="0"/>
              <a:t>en </a:t>
            </a:r>
            <a:r>
              <a:rPr lang="ru-RU" dirty="0"/>
              <a:t>neurobiologiska </a:t>
            </a:r>
            <a:r>
              <a:rPr lang="sv-SE" dirty="0" smtClean="0"/>
              <a:t>basen för s</a:t>
            </a:r>
            <a:r>
              <a:rPr lang="ru-RU" dirty="0" smtClean="0"/>
              <a:t>ubtila </a:t>
            </a:r>
            <a:r>
              <a:rPr lang="ru-RU" dirty="0"/>
              <a:t>neurologiska </a:t>
            </a:r>
            <a:r>
              <a:rPr lang="ru-RU" dirty="0" smtClean="0"/>
              <a:t>avvikelser</a:t>
            </a:r>
            <a:r>
              <a:rPr lang="sv-SE" dirty="0" smtClean="0"/>
              <a:t> i ASD gruppen</a:t>
            </a:r>
          </a:p>
          <a:p>
            <a:pPr marL="0" indent="0">
              <a:buNone/>
            </a:pPr>
            <a:endParaRPr lang="sv-SE" dirty="0" smtClean="0"/>
          </a:p>
          <a:p>
            <a:r>
              <a:rPr lang="sv-SE" dirty="0" smtClean="0"/>
              <a:t>Det förefaller meningsfullt </a:t>
            </a:r>
            <a:r>
              <a:rPr lang="sv-SE" dirty="0"/>
              <a:t>att </a:t>
            </a:r>
            <a:r>
              <a:rPr lang="sv-SE" dirty="0" smtClean="0"/>
              <a:t>undersöka </a:t>
            </a:r>
            <a:r>
              <a:rPr lang="sv-SE" dirty="0"/>
              <a:t>ADHD-symtom </a:t>
            </a:r>
            <a:r>
              <a:rPr lang="sv-SE" dirty="0" smtClean="0"/>
              <a:t>och subtila </a:t>
            </a:r>
            <a:r>
              <a:rPr lang="sv-SE" dirty="0"/>
              <a:t>neurologiska </a:t>
            </a:r>
            <a:r>
              <a:rPr lang="sv-SE" dirty="0" smtClean="0"/>
              <a:t>avvikelser vid utredning av ASD</a:t>
            </a:r>
            <a:endParaRPr lang="sv-SE" dirty="0"/>
          </a:p>
        </p:txBody>
      </p:sp>
      <p:sp>
        <p:nvSpPr>
          <p:cNvPr id="7" name="Platshållare för datum 3"/>
          <p:cNvSpPr>
            <a:spLocks noGrp="1"/>
          </p:cNvSpPr>
          <p:nvPr>
            <p:ph type="dt" sz="half" idx="10"/>
          </p:nvPr>
        </p:nvSpPr>
        <p:spPr>
          <a:xfrm>
            <a:off x="6553200" y="6512768"/>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44250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21</a:t>
            </a:fld>
            <a:endParaRPr lang="sv-SE"/>
          </a:p>
        </p:txBody>
      </p:sp>
      <p:sp>
        <p:nvSpPr>
          <p:cNvPr id="18434" name="Rectangle 2"/>
          <p:cNvSpPr>
            <a:spLocks noGrp="1" noChangeArrowheads="1"/>
          </p:cNvSpPr>
          <p:nvPr>
            <p:ph type="title"/>
          </p:nvPr>
        </p:nvSpPr>
        <p:spPr/>
        <p:txBody>
          <a:bodyPr/>
          <a:lstStyle/>
          <a:p>
            <a:r>
              <a:rPr lang="sv-SE" dirty="0"/>
              <a:t>Delarbete </a:t>
            </a:r>
            <a:r>
              <a:rPr lang="sv-SE" dirty="0" smtClean="0"/>
              <a:t>IV</a:t>
            </a:r>
            <a:endParaRPr lang="sv-SE" dirty="0"/>
          </a:p>
        </p:txBody>
      </p:sp>
      <p:sp>
        <p:nvSpPr>
          <p:cNvPr id="18435" name="Rectangle 3"/>
          <p:cNvSpPr>
            <a:spLocks noGrp="1" noChangeArrowheads="1"/>
          </p:cNvSpPr>
          <p:nvPr>
            <p:ph type="body" idx="1"/>
          </p:nvPr>
        </p:nvSpPr>
        <p:spPr>
          <a:xfrm>
            <a:off x="539750" y="1556792"/>
            <a:ext cx="7772400" cy="4678908"/>
          </a:xfrm>
        </p:spPr>
        <p:txBody>
          <a:bodyPr/>
          <a:lstStyle/>
          <a:p>
            <a:pPr marL="0" indent="0">
              <a:buNone/>
            </a:pPr>
            <a:r>
              <a:rPr lang="sv-SE" b="1" dirty="0"/>
              <a:t>Minor </a:t>
            </a:r>
            <a:r>
              <a:rPr lang="sv-SE" b="1" dirty="0" err="1"/>
              <a:t>p</a:t>
            </a:r>
            <a:r>
              <a:rPr lang="sv-SE" b="1" dirty="0" err="1" smtClean="0"/>
              <a:t>hysical</a:t>
            </a:r>
            <a:r>
              <a:rPr lang="sv-SE" b="1" dirty="0" smtClean="0"/>
              <a:t> </a:t>
            </a:r>
            <a:r>
              <a:rPr lang="sv-SE" b="1" dirty="0" err="1"/>
              <a:t>a</a:t>
            </a:r>
            <a:r>
              <a:rPr lang="sv-SE" b="1" dirty="0" err="1" smtClean="0"/>
              <a:t>nomalies</a:t>
            </a:r>
            <a:r>
              <a:rPr lang="sv-SE" b="1" dirty="0" smtClean="0"/>
              <a:t> </a:t>
            </a:r>
            <a:r>
              <a:rPr lang="sv-SE" b="1" dirty="0"/>
              <a:t>in </a:t>
            </a:r>
            <a:r>
              <a:rPr lang="sv-SE" b="1" dirty="0" err="1"/>
              <a:t>a</a:t>
            </a:r>
            <a:r>
              <a:rPr lang="sv-SE" b="1" dirty="0" err="1" smtClean="0"/>
              <a:t>dults</a:t>
            </a:r>
            <a:r>
              <a:rPr lang="sv-SE" b="1" dirty="0" smtClean="0"/>
              <a:t> </a:t>
            </a:r>
            <a:r>
              <a:rPr lang="sv-SE" b="1" dirty="0" err="1"/>
              <a:t>with</a:t>
            </a:r>
            <a:r>
              <a:rPr lang="sv-SE" b="1" dirty="0"/>
              <a:t> </a:t>
            </a:r>
            <a:r>
              <a:rPr lang="sv-SE" b="1" dirty="0" smtClean="0"/>
              <a:t>autism </a:t>
            </a:r>
            <a:r>
              <a:rPr lang="sv-SE" b="1" dirty="0" err="1"/>
              <a:t>s</a:t>
            </a:r>
            <a:r>
              <a:rPr lang="sv-SE" b="1" dirty="0" err="1" smtClean="0"/>
              <a:t>pectrum</a:t>
            </a:r>
            <a:r>
              <a:rPr lang="sv-SE" b="1" dirty="0" smtClean="0"/>
              <a:t> disorder </a:t>
            </a:r>
            <a:r>
              <a:rPr lang="sv-SE" b="1" dirty="0"/>
              <a:t>and </a:t>
            </a:r>
            <a:r>
              <a:rPr lang="sv-SE" b="1" dirty="0" err="1"/>
              <a:t>h</a:t>
            </a:r>
            <a:r>
              <a:rPr lang="sv-SE" b="1" dirty="0" err="1" smtClean="0"/>
              <a:t>ealthy</a:t>
            </a:r>
            <a:r>
              <a:rPr lang="sv-SE" b="1" dirty="0" smtClean="0"/>
              <a:t> </a:t>
            </a:r>
            <a:r>
              <a:rPr lang="sv-SE" b="1" dirty="0" err="1"/>
              <a:t>c</a:t>
            </a:r>
            <a:r>
              <a:rPr lang="sv-SE" b="1" dirty="0" err="1" smtClean="0"/>
              <a:t>ontrols</a:t>
            </a:r>
            <a:r>
              <a:rPr lang="sv-SE" b="1" dirty="0"/>
              <a:t>.</a:t>
            </a:r>
          </a:p>
          <a:p>
            <a:pPr marL="0" indent="0">
              <a:buNone/>
            </a:pPr>
            <a:r>
              <a:rPr lang="sv-SE" i="1" dirty="0" err="1" smtClean="0"/>
              <a:t>Manouilenko</a:t>
            </a:r>
            <a:r>
              <a:rPr lang="sv-SE" i="1" dirty="0" smtClean="0"/>
              <a:t> </a:t>
            </a:r>
            <a:r>
              <a:rPr lang="sv-SE" i="1" dirty="0"/>
              <a:t>I</a:t>
            </a:r>
            <a:r>
              <a:rPr lang="sv-SE" dirty="0"/>
              <a:t>, Eriksson </a:t>
            </a:r>
            <a:r>
              <a:rPr lang="sv-SE" dirty="0" smtClean="0"/>
              <a:t>JM, </a:t>
            </a:r>
            <a:r>
              <a:rPr lang="sv-SE" dirty="0" err="1"/>
              <a:t>Humble</a:t>
            </a:r>
            <a:r>
              <a:rPr lang="sv-SE" dirty="0"/>
              <a:t> </a:t>
            </a:r>
            <a:r>
              <a:rPr lang="sv-SE" dirty="0" smtClean="0"/>
              <a:t>MB, </a:t>
            </a:r>
            <a:r>
              <a:rPr lang="sv-SE" dirty="0"/>
              <a:t>Bejerot S</a:t>
            </a:r>
            <a:r>
              <a:rPr lang="sv-SE" dirty="0" smtClean="0"/>
              <a:t>. </a:t>
            </a:r>
            <a:r>
              <a:rPr lang="en-US" i="1" dirty="0"/>
              <a:t>Autism Research and Treatment, 2014, in press </a:t>
            </a:r>
            <a:endParaRPr lang="sv-SE" i="1" dirty="0" smtClean="0"/>
          </a:p>
          <a:p>
            <a:pPr marL="0" indent="0">
              <a:buNone/>
            </a:pPr>
            <a:endParaRPr lang="sv-SE" i="1" dirty="0" smtClean="0"/>
          </a:p>
          <a:p>
            <a:pPr marL="0" indent="0">
              <a:buNone/>
            </a:pPr>
            <a:r>
              <a:rPr lang="sv-SE" b="1" i="1" dirty="0" smtClean="0"/>
              <a:t>Syfte:</a:t>
            </a:r>
          </a:p>
          <a:p>
            <a:pPr lvl="1">
              <a:buFont typeface="Wingdings" charset="2"/>
              <a:buChar char="§"/>
            </a:pPr>
            <a:r>
              <a:rPr lang="sv-SE" sz="2000" dirty="0" smtClean="0"/>
              <a:t>Att </a:t>
            </a:r>
            <a:r>
              <a:rPr lang="sv-SE" sz="2000" dirty="0"/>
              <a:t>undersöka </a:t>
            </a:r>
            <a:r>
              <a:rPr lang="sv-SE" sz="2000" dirty="0" smtClean="0"/>
              <a:t>små </a:t>
            </a:r>
            <a:r>
              <a:rPr lang="sv-SE" sz="2000" dirty="0"/>
              <a:t>morfologiska avvikelser (Minor </a:t>
            </a:r>
            <a:r>
              <a:rPr lang="sv-SE" sz="2000" dirty="0" err="1"/>
              <a:t>Physical</a:t>
            </a:r>
            <a:r>
              <a:rPr lang="sv-SE" sz="2000" dirty="0"/>
              <a:t> </a:t>
            </a:r>
            <a:r>
              <a:rPr lang="sv-SE" sz="2000" dirty="0" err="1"/>
              <a:t>Anomalies</a:t>
            </a:r>
            <a:r>
              <a:rPr lang="sv-SE" sz="2000" dirty="0"/>
              <a:t>, MPA) hos vuxna med autismspektrumtillstånd i jämförelse med </a:t>
            </a:r>
            <a:r>
              <a:rPr lang="sv-SE" sz="2000" dirty="0" smtClean="0"/>
              <a:t>kontroller </a:t>
            </a:r>
          </a:p>
          <a:p>
            <a:pPr lvl="1">
              <a:buFont typeface="Wingdings" charset="2"/>
              <a:buChar char="§"/>
            </a:pPr>
            <a:r>
              <a:rPr lang="sv-SE" sz="2000" dirty="0" smtClean="0"/>
              <a:t>Att </a:t>
            </a:r>
            <a:r>
              <a:rPr lang="sv-SE" sz="2000" dirty="0"/>
              <a:t>undersöka </a:t>
            </a:r>
            <a:r>
              <a:rPr lang="sv-SE" sz="2000" dirty="0" smtClean="0"/>
              <a:t>om MPA kan </a:t>
            </a:r>
            <a:r>
              <a:rPr lang="sv-SE" sz="2000" dirty="0"/>
              <a:t>användas för att stödja diagnosen autismspektrumtillstånd </a:t>
            </a:r>
            <a:r>
              <a:rPr lang="sv-SE" sz="2000" dirty="0" smtClean="0"/>
              <a:t>och/eller som </a:t>
            </a:r>
            <a:r>
              <a:rPr lang="sv-SE" sz="2000" dirty="0"/>
              <a:t>markör för </a:t>
            </a:r>
            <a:r>
              <a:rPr lang="sv-SE" sz="2000" dirty="0" smtClean="0"/>
              <a:t>grad </a:t>
            </a:r>
            <a:r>
              <a:rPr lang="sv-SE" sz="2000" dirty="0"/>
              <a:t>av funktionsnedsättning</a:t>
            </a:r>
          </a:p>
          <a:p>
            <a:pPr marL="0" indent="0">
              <a:buNone/>
            </a:pPr>
            <a:endParaRPr lang="sv-SE" i="1"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44250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22</a:t>
            </a:fld>
            <a:endParaRPr lang="sv-SE"/>
          </a:p>
        </p:txBody>
      </p:sp>
      <p:sp>
        <p:nvSpPr>
          <p:cNvPr id="18434" name="Rectangle 2"/>
          <p:cNvSpPr>
            <a:spLocks noGrp="1" noChangeArrowheads="1"/>
          </p:cNvSpPr>
          <p:nvPr>
            <p:ph type="title"/>
          </p:nvPr>
        </p:nvSpPr>
        <p:spPr>
          <a:xfrm>
            <a:off x="24780" y="548680"/>
            <a:ext cx="7772400" cy="574700"/>
          </a:xfrm>
        </p:spPr>
        <p:txBody>
          <a:bodyPr/>
          <a:lstStyle/>
          <a:p>
            <a:pPr algn="ctr"/>
            <a:r>
              <a:rPr lang="sv-SE" dirty="0" smtClean="0"/>
              <a:t>Minor </a:t>
            </a:r>
            <a:r>
              <a:rPr lang="sv-SE" dirty="0" err="1" smtClean="0"/>
              <a:t>Physical</a:t>
            </a:r>
            <a:r>
              <a:rPr lang="sv-SE" dirty="0" smtClean="0"/>
              <a:t> </a:t>
            </a:r>
            <a:r>
              <a:rPr lang="sv-SE" dirty="0" err="1" smtClean="0"/>
              <a:t>Anomalies</a:t>
            </a:r>
            <a:r>
              <a:rPr lang="sv-SE" dirty="0" smtClean="0"/>
              <a:t> (MPA)</a:t>
            </a:r>
            <a:endParaRPr lang="sv-SE" dirty="0"/>
          </a:p>
        </p:txBody>
      </p:sp>
      <p:sp>
        <p:nvSpPr>
          <p:cNvPr id="18435" name="Rectangle 3"/>
          <p:cNvSpPr>
            <a:spLocks noGrp="1" noChangeArrowheads="1"/>
          </p:cNvSpPr>
          <p:nvPr>
            <p:ph type="body" idx="1"/>
          </p:nvPr>
        </p:nvSpPr>
        <p:spPr>
          <a:xfrm>
            <a:off x="539750" y="1196752"/>
            <a:ext cx="8604250" cy="1872208"/>
          </a:xfrm>
        </p:spPr>
        <p:txBody>
          <a:bodyPr/>
          <a:lstStyle/>
          <a:p>
            <a:r>
              <a:rPr lang="sv-SE" dirty="0" smtClean="0"/>
              <a:t>Små avvikelser som saknar kosmetisk och funktionell betydelse</a:t>
            </a:r>
          </a:p>
          <a:p>
            <a:r>
              <a:rPr lang="sv-SE" dirty="0" smtClean="0"/>
              <a:t>Antas </a:t>
            </a:r>
            <a:r>
              <a:rPr lang="sv-SE" dirty="0"/>
              <a:t>representera markörer </a:t>
            </a:r>
            <a:r>
              <a:rPr lang="sv-SE" dirty="0" smtClean="0"/>
              <a:t>för en avvikande utveckling under graviditetens första 6-8 veckor</a:t>
            </a:r>
          </a:p>
          <a:p>
            <a:r>
              <a:rPr lang="sv-SE" dirty="0" smtClean="0"/>
              <a:t>Dessa fysiska avvikelser har samma embryonala ursprung som hjärnan</a:t>
            </a:r>
            <a:endParaRPr lang="sv-SE" dirty="0"/>
          </a:p>
          <a:p>
            <a:endParaRPr lang="sv-SE"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941167"/>
            <a:ext cx="1255713"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558809"/>
            <a:ext cx="2576015" cy="21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992696"/>
            <a:ext cx="4274021" cy="181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537" y="4611999"/>
            <a:ext cx="2181969" cy="174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44250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23</a:t>
            </a:fld>
            <a:endParaRPr lang="sv-SE"/>
          </a:p>
        </p:txBody>
      </p:sp>
      <p:sp>
        <p:nvSpPr>
          <p:cNvPr id="18434" name="Rectangle 2"/>
          <p:cNvSpPr>
            <a:spLocks noGrp="1" noChangeArrowheads="1"/>
          </p:cNvSpPr>
          <p:nvPr>
            <p:ph type="title"/>
          </p:nvPr>
        </p:nvSpPr>
        <p:spPr>
          <a:xfrm>
            <a:off x="35074" y="620688"/>
            <a:ext cx="7772400" cy="574700"/>
          </a:xfrm>
        </p:spPr>
        <p:txBody>
          <a:bodyPr/>
          <a:lstStyle/>
          <a:p>
            <a:pPr algn="ctr"/>
            <a:r>
              <a:rPr lang="sv-SE" dirty="0" smtClean="0"/>
              <a:t>Minor </a:t>
            </a:r>
            <a:r>
              <a:rPr lang="sv-SE" dirty="0" err="1" smtClean="0"/>
              <a:t>Physical</a:t>
            </a:r>
            <a:r>
              <a:rPr lang="sv-SE" dirty="0" smtClean="0"/>
              <a:t> </a:t>
            </a:r>
            <a:r>
              <a:rPr lang="sv-SE" dirty="0" err="1" smtClean="0"/>
              <a:t>Anomalies</a:t>
            </a:r>
            <a:r>
              <a:rPr lang="sv-SE" dirty="0" smtClean="0"/>
              <a:t> (MPA)</a:t>
            </a:r>
            <a:endParaRPr lang="sv-SE" dirty="0"/>
          </a:p>
        </p:txBody>
      </p:sp>
      <p:sp>
        <p:nvSpPr>
          <p:cNvPr id="18435" name="Rectangle 3"/>
          <p:cNvSpPr>
            <a:spLocks noGrp="1" noChangeArrowheads="1"/>
          </p:cNvSpPr>
          <p:nvPr>
            <p:ph type="body" idx="1"/>
          </p:nvPr>
        </p:nvSpPr>
        <p:spPr>
          <a:xfrm>
            <a:off x="323528" y="1412776"/>
            <a:ext cx="8568952" cy="4968552"/>
          </a:xfrm>
        </p:spPr>
        <p:txBody>
          <a:bodyPr/>
          <a:lstStyle/>
          <a:p>
            <a:r>
              <a:rPr lang="sv-SE" dirty="0"/>
              <a:t>Högre förekomst vid genetiska syndrom och schizofreni</a:t>
            </a:r>
          </a:p>
          <a:p>
            <a:r>
              <a:rPr lang="sv-SE" dirty="0"/>
              <a:t>Högre frekvens av MPA hos barn med autism </a:t>
            </a:r>
          </a:p>
          <a:p>
            <a:pPr lvl="1"/>
            <a:r>
              <a:rPr lang="sv-SE" dirty="0"/>
              <a:t>högre antal MPA vid sporadisk typ i jmf med </a:t>
            </a:r>
            <a:r>
              <a:rPr lang="sv-SE" dirty="0" err="1"/>
              <a:t>familial</a:t>
            </a:r>
            <a:r>
              <a:rPr lang="sv-SE" dirty="0"/>
              <a:t> typ</a:t>
            </a:r>
          </a:p>
          <a:p>
            <a:endParaRPr lang="sv-SE" dirty="0"/>
          </a:p>
          <a:p>
            <a:r>
              <a:rPr lang="sv-SE" dirty="0" err="1" smtClean="0"/>
              <a:t>Waldrop</a:t>
            </a:r>
            <a:r>
              <a:rPr lang="sv-SE" dirty="0" smtClean="0"/>
              <a:t> </a:t>
            </a:r>
            <a:r>
              <a:rPr lang="sv-SE" dirty="0"/>
              <a:t>skala, 16 </a:t>
            </a:r>
            <a:r>
              <a:rPr lang="sv-SE" dirty="0" err="1"/>
              <a:t>items</a:t>
            </a:r>
            <a:r>
              <a:rPr lang="sv-SE" dirty="0"/>
              <a:t> för skattning av MPA</a:t>
            </a:r>
          </a:p>
          <a:p>
            <a:pPr lvl="1"/>
            <a:r>
              <a:rPr lang="sv-SE" dirty="0"/>
              <a:t>stabila över tid &amp; enkelt att undersöka</a:t>
            </a:r>
          </a:p>
          <a:p>
            <a:pPr lvl="1"/>
            <a:r>
              <a:rPr lang="sv-SE" dirty="0"/>
              <a:t>viss subjektivitet &amp; etniska skillnader</a:t>
            </a:r>
          </a:p>
          <a:p>
            <a:pPr lvl="2"/>
            <a:r>
              <a:rPr lang="sv-SE" dirty="0" err="1"/>
              <a:t>Craniofaciala</a:t>
            </a:r>
            <a:r>
              <a:rPr lang="sv-SE" dirty="0"/>
              <a:t>-MPA </a:t>
            </a:r>
          </a:p>
          <a:p>
            <a:pPr lvl="1"/>
            <a:r>
              <a:rPr lang="sv-SE" dirty="0"/>
              <a:t>huvud </a:t>
            </a:r>
          </a:p>
          <a:p>
            <a:pPr lvl="1"/>
            <a:r>
              <a:rPr lang="sv-SE" dirty="0"/>
              <a:t>ögon</a:t>
            </a:r>
          </a:p>
          <a:p>
            <a:pPr lvl="1"/>
            <a:r>
              <a:rPr lang="sv-SE" dirty="0"/>
              <a:t>öron  </a:t>
            </a:r>
          </a:p>
          <a:p>
            <a:pPr lvl="1"/>
            <a:r>
              <a:rPr lang="sv-SE" dirty="0"/>
              <a:t>mun</a:t>
            </a:r>
          </a:p>
          <a:p>
            <a:pPr lvl="2"/>
            <a:r>
              <a:rPr lang="sv-SE" dirty="0"/>
              <a:t>Perifera-MPA</a:t>
            </a:r>
          </a:p>
          <a:p>
            <a:pPr lvl="1"/>
            <a:r>
              <a:rPr lang="sv-SE" dirty="0"/>
              <a:t>händer </a:t>
            </a:r>
          </a:p>
          <a:p>
            <a:pPr lvl="1"/>
            <a:r>
              <a:rPr lang="sv-SE" dirty="0"/>
              <a:t>fötter</a:t>
            </a:r>
          </a:p>
          <a:p>
            <a:pPr marL="457200" lvl="1" indent="0">
              <a:buNone/>
            </a:pPr>
            <a:endParaRPr lang="sv-SE" dirty="0"/>
          </a:p>
          <a:p>
            <a:pPr marL="0" indent="0">
              <a:buNone/>
            </a:pPr>
            <a:endParaRPr lang="sv-SE" dirty="0" smtClean="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404123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solidFill>
                  <a:srgbClr val="808080"/>
                </a:solidFill>
              </a:rPr>
              <a:t>Irina </a:t>
            </a:r>
            <a:r>
              <a:rPr lang="sv-SE" dirty="0" err="1" smtClean="0">
                <a:solidFill>
                  <a:srgbClr val="808080"/>
                </a:solidFill>
              </a:rPr>
              <a:t>Manouilenko</a:t>
            </a:r>
            <a:endParaRPr lang="sv-SE" dirty="0">
              <a:solidFill>
                <a:srgbClr val="808080"/>
              </a:solidFill>
            </a:endParaRPr>
          </a:p>
        </p:txBody>
      </p:sp>
      <p:sp>
        <p:nvSpPr>
          <p:cNvPr id="6" name="Platshållare för bildnummer 5"/>
          <p:cNvSpPr>
            <a:spLocks noGrp="1"/>
          </p:cNvSpPr>
          <p:nvPr>
            <p:ph type="sldNum" sz="quarter" idx="12"/>
          </p:nvPr>
        </p:nvSpPr>
        <p:spPr/>
        <p:txBody>
          <a:bodyPr/>
          <a:lstStyle/>
          <a:p>
            <a:fld id="{09BDE379-E150-4D55-B492-6DDDF03A1FBF}" type="slidenum">
              <a:rPr lang="sv-SE">
                <a:solidFill>
                  <a:srgbClr val="808080"/>
                </a:solidFill>
              </a:rPr>
              <a:pPr/>
              <a:t>24</a:t>
            </a:fld>
            <a:endParaRPr lang="sv-SE" dirty="0">
              <a:solidFill>
                <a:srgbClr val="808080"/>
              </a:solidFill>
            </a:endParaRPr>
          </a:p>
        </p:txBody>
      </p:sp>
      <p:sp>
        <p:nvSpPr>
          <p:cNvPr id="18434" name="Rectangle 2"/>
          <p:cNvSpPr>
            <a:spLocks noGrp="1" noChangeArrowheads="1"/>
          </p:cNvSpPr>
          <p:nvPr>
            <p:ph type="title"/>
          </p:nvPr>
        </p:nvSpPr>
        <p:spPr>
          <a:xfrm>
            <a:off x="683568" y="980728"/>
            <a:ext cx="7772400" cy="718716"/>
          </a:xfrm>
        </p:spPr>
        <p:txBody>
          <a:bodyPr/>
          <a:lstStyle/>
          <a:p>
            <a:pPr algn="ctr"/>
            <a:r>
              <a:rPr lang="sv-SE" dirty="0" smtClean="0"/>
              <a:t>Delarbete IV, deltagare </a:t>
            </a:r>
            <a:r>
              <a:rPr lang="sv-SE" dirty="0"/>
              <a:t>&amp; </a:t>
            </a:r>
            <a:r>
              <a:rPr lang="sv-SE" dirty="0" smtClean="0"/>
              <a:t>metod</a:t>
            </a:r>
            <a:br>
              <a:rPr lang="sv-SE" dirty="0" smtClean="0"/>
            </a:br>
            <a:endParaRPr lang="sv-SE" dirty="0"/>
          </a:p>
        </p:txBody>
      </p:sp>
      <p:sp>
        <p:nvSpPr>
          <p:cNvPr id="18435" name="Rectangle 3"/>
          <p:cNvSpPr>
            <a:spLocks noGrp="1" noChangeArrowheads="1"/>
          </p:cNvSpPr>
          <p:nvPr>
            <p:ph type="body" idx="1"/>
          </p:nvPr>
        </p:nvSpPr>
        <p:spPr>
          <a:xfrm>
            <a:off x="611560" y="1628800"/>
            <a:ext cx="7772400" cy="4752528"/>
          </a:xfrm>
        </p:spPr>
        <p:txBody>
          <a:bodyPr/>
          <a:lstStyle/>
          <a:p>
            <a:pPr marL="0" indent="0">
              <a:buNone/>
            </a:pPr>
            <a:r>
              <a:rPr lang="en-US" b="1" u="sng" dirty="0" err="1" smtClean="0"/>
              <a:t>Deltagare</a:t>
            </a:r>
            <a:r>
              <a:rPr lang="en-US" dirty="0" smtClean="0"/>
              <a:t>:</a:t>
            </a:r>
          </a:p>
          <a:p>
            <a:r>
              <a:rPr lang="en-US" dirty="0" smtClean="0"/>
              <a:t>53 </a:t>
            </a:r>
            <a:r>
              <a:rPr lang="en-US" dirty="0" err="1" smtClean="0"/>
              <a:t>vuxna</a:t>
            </a:r>
            <a:r>
              <a:rPr lang="en-US" dirty="0" smtClean="0"/>
              <a:t> </a:t>
            </a:r>
            <a:r>
              <a:rPr lang="en-US" dirty="0"/>
              <a:t>med </a:t>
            </a:r>
            <a:r>
              <a:rPr lang="en-US" dirty="0" err="1"/>
              <a:t>autismspektrumtillstånd</a:t>
            </a:r>
            <a:r>
              <a:rPr lang="en-US" dirty="0" smtClean="0"/>
              <a:t> &amp; 50 </a:t>
            </a:r>
            <a:r>
              <a:rPr lang="sv-SE" dirty="0" smtClean="0"/>
              <a:t>kontroller </a:t>
            </a:r>
            <a:r>
              <a:rPr lang="sv-SE" dirty="0"/>
              <a:t>matchade</a:t>
            </a:r>
          </a:p>
          <a:p>
            <a:pPr marL="0" indent="0">
              <a:buNone/>
            </a:pPr>
            <a:r>
              <a:rPr lang="en-US" dirty="0" smtClean="0"/>
              <a:t>     </a:t>
            </a:r>
            <a:r>
              <a:rPr lang="en-US" dirty="0" err="1" smtClean="0"/>
              <a:t>för</a:t>
            </a:r>
            <a:r>
              <a:rPr lang="en-US" dirty="0" smtClean="0"/>
              <a:t> </a:t>
            </a:r>
            <a:r>
              <a:rPr lang="sv-SE" dirty="0" smtClean="0"/>
              <a:t>kön </a:t>
            </a:r>
            <a:r>
              <a:rPr lang="sv-SE" dirty="0"/>
              <a:t>och </a:t>
            </a:r>
            <a:r>
              <a:rPr lang="sv-SE" dirty="0" smtClean="0"/>
              <a:t>ålder</a:t>
            </a:r>
          </a:p>
          <a:p>
            <a:pPr marL="0" indent="0">
              <a:buNone/>
            </a:pPr>
            <a:r>
              <a:rPr lang="sv-SE" b="1" u="sng" dirty="0" smtClean="0"/>
              <a:t>Skattningar</a:t>
            </a:r>
          </a:p>
          <a:p>
            <a:r>
              <a:rPr lang="sv-SE" dirty="0" smtClean="0"/>
              <a:t>AQ</a:t>
            </a:r>
          </a:p>
          <a:p>
            <a:r>
              <a:rPr lang="sv-SE" dirty="0" smtClean="0"/>
              <a:t>ADOS</a:t>
            </a:r>
          </a:p>
          <a:p>
            <a:r>
              <a:rPr lang="sv-SE" dirty="0" err="1" smtClean="0"/>
              <a:t>Waldrop</a:t>
            </a:r>
            <a:r>
              <a:rPr lang="sv-SE" dirty="0" smtClean="0"/>
              <a:t> </a:t>
            </a:r>
            <a:r>
              <a:rPr lang="sv-SE" dirty="0" err="1" smtClean="0"/>
              <a:t>Scale</a:t>
            </a:r>
            <a:r>
              <a:rPr lang="sv-SE" dirty="0" smtClean="0"/>
              <a:t> </a:t>
            </a:r>
          </a:p>
          <a:p>
            <a:r>
              <a:rPr lang="sv-SE" dirty="0" smtClean="0"/>
              <a:t>GAF-funktion</a:t>
            </a:r>
          </a:p>
          <a:p>
            <a:r>
              <a:rPr lang="sv-SE" dirty="0" smtClean="0"/>
              <a:t>GAF-symtom</a:t>
            </a:r>
          </a:p>
          <a:p>
            <a:pPr marL="0" indent="0">
              <a:buNone/>
            </a:pPr>
            <a:endParaRPr lang="sv-SE" dirty="0" smtClean="0"/>
          </a:p>
          <a:p>
            <a:pPr marL="0" indent="0">
              <a:buNone/>
            </a:pPr>
            <a:r>
              <a:rPr lang="sv-SE" dirty="0"/>
              <a:t>Deltagarna delades in i </a:t>
            </a:r>
          </a:p>
          <a:p>
            <a:pPr lvl="1"/>
            <a:r>
              <a:rPr lang="sv-SE" dirty="0"/>
              <a:t>låg-MPA-grupp (total </a:t>
            </a:r>
            <a:r>
              <a:rPr lang="sv-SE" dirty="0" err="1"/>
              <a:t>Waldrop</a:t>
            </a:r>
            <a:r>
              <a:rPr lang="sv-SE" dirty="0"/>
              <a:t> poäng&lt;5) </a:t>
            </a:r>
          </a:p>
          <a:p>
            <a:pPr lvl="1"/>
            <a:r>
              <a:rPr lang="sv-SE" dirty="0"/>
              <a:t>hög-MPA-grupp (total </a:t>
            </a:r>
            <a:r>
              <a:rPr lang="sv-SE" dirty="0" err="1"/>
              <a:t>Waldrop</a:t>
            </a:r>
            <a:r>
              <a:rPr lang="sv-SE" dirty="0"/>
              <a:t> poäng 5 eller högre)</a:t>
            </a:r>
          </a:p>
          <a:p>
            <a:endParaRPr lang="sv-SE" dirty="0"/>
          </a:p>
          <a:p>
            <a:pPr marL="0" indent="0">
              <a:buNone/>
            </a:pPr>
            <a:endParaRPr lang="sv-SE" dirty="0" smtClean="0"/>
          </a:p>
          <a:p>
            <a:pPr marL="0" indent="0">
              <a:buNone/>
            </a:pPr>
            <a:endParaRPr lang="sv-SE" b="1" u="sng"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468734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solidFill>
                  <a:srgbClr val="808080"/>
                </a:solidFill>
              </a:rPr>
              <a:t>Irina </a:t>
            </a:r>
            <a:r>
              <a:rPr lang="sv-SE" dirty="0" err="1" smtClean="0">
                <a:solidFill>
                  <a:srgbClr val="808080"/>
                </a:solidFill>
              </a:rPr>
              <a:t>Manouilenko</a:t>
            </a:r>
            <a:endParaRPr lang="sv-SE" dirty="0">
              <a:solidFill>
                <a:srgbClr val="808080"/>
              </a:solidFill>
            </a:endParaRPr>
          </a:p>
        </p:txBody>
      </p:sp>
      <p:sp>
        <p:nvSpPr>
          <p:cNvPr id="6" name="Platshållare för bildnummer 5"/>
          <p:cNvSpPr>
            <a:spLocks noGrp="1"/>
          </p:cNvSpPr>
          <p:nvPr>
            <p:ph type="sldNum" sz="quarter" idx="12"/>
          </p:nvPr>
        </p:nvSpPr>
        <p:spPr/>
        <p:txBody>
          <a:bodyPr/>
          <a:lstStyle/>
          <a:p>
            <a:fld id="{09BDE379-E150-4D55-B492-6DDDF03A1FBF}" type="slidenum">
              <a:rPr lang="sv-SE">
                <a:solidFill>
                  <a:srgbClr val="808080"/>
                </a:solidFill>
              </a:rPr>
              <a:pPr/>
              <a:t>25</a:t>
            </a:fld>
            <a:endParaRPr lang="sv-SE" dirty="0">
              <a:solidFill>
                <a:srgbClr val="808080"/>
              </a:solidFill>
            </a:endParaRPr>
          </a:p>
        </p:txBody>
      </p:sp>
      <p:sp>
        <p:nvSpPr>
          <p:cNvPr id="18434" name="Rectangle 2"/>
          <p:cNvSpPr>
            <a:spLocks noGrp="1" noChangeArrowheads="1"/>
          </p:cNvSpPr>
          <p:nvPr>
            <p:ph type="title"/>
          </p:nvPr>
        </p:nvSpPr>
        <p:spPr>
          <a:xfrm>
            <a:off x="323528" y="692696"/>
            <a:ext cx="7772400" cy="936104"/>
          </a:xfrm>
        </p:spPr>
        <p:txBody>
          <a:bodyPr/>
          <a:lstStyle/>
          <a:p>
            <a:pPr algn="ctr"/>
            <a:r>
              <a:rPr lang="sv-SE" dirty="0"/>
              <a:t>Resultat, delarbete </a:t>
            </a:r>
            <a:r>
              <a:rPr lang="sv-SE" dirty="0" smtClean="0"/>
              <a:t>IV</a:t>
            </a:r>
            <a:br>
              <a:rPr lang="sv-SE" dirty="0" smtClean="0"/>
            </a:br>
            <a:r>
              <a:rPr lang="sv-SE" dirty="0" smtClean="0"/>
              <a:t>Minor </a:t>
            </a:r>
            <a:r>
              <a:rPr lang="sv-SE" dirty="0" err="1"/>
              <a:t>Physical</a:t>
            </a:r>
            <a:r>
              <a:rPr lang="sv-SE" dirty="0"/>
              <a:t> </a:t>
            </a:r>
            <a:r>
              <a:rPr lang="sv-SE" dirty="0" err="1" smtClean="0"/>
              <a:t>Anomalies</a:t>
            </a:r>
            <a:endParaRPr lang="sv-SE" dirty="0"/>
          </a:p>
        </p:txBody>
      </p:sp>
      <p:sp>
        <p:nvSpPr>
          <p:cNvPr id="18435" name="Rectangle 3"/>
          <p:cNvSpPr>
            <a:spLocks noGrp="1" noChangeArrowheads="1"/>
          </p:cNvSpPr>
          <p:nvPr>
            <p:ph type="body" idx="1"/>
          </p:nvPr>
        </p:nvSpPr>
        <p:spPr>
          <a:xfrm>
            <a:off x="611560" y="1844824"/>
            <a:ext cx="7920880" cy="4032448"/>
          </a:xfrm>
        </p:spPr>
        <p:txBody>
          <a:bodyPr/>
          <a:lstStyle/>
          <a:p>
            <a:pPr marL="0" indent="0">
              <a:buNone/>
            </a:pPr>
            <a:r>
              <a:rPr lang="sv-SE" dirty="0"/>
              <a:t>I autismspektrumgruppen förelåg högre medelvärde avseende </a:t>
            </a:r>
          </a:p>
          <a:p>
            <a:r>
              <a:rPr lang="en-US" dirty="0" smtClean="0"/>
              <a:t>MPA-total</a:t>
            </a:r>
          </a:p>
          <a:p>
            <a:r>
              <a:rPr lang="en-GB" dirty="0" err="1" smtClean="0"/>
              <a:t>Craniofaciala</a:t>
            </a:r>
            <a:r>
              <a:rPr lang="en-GB" dirty="0" smtClean="0"/>
              <a:t>-MPA</a:t>
            </a:r>
          </a:p>
          <a:p>
            <a:r>
              <a:rPr lang="en-US" dirty="0" err="1" smtClean="0"/>
              <a:t>Delskala</a:t>
            </a:r>
            <a:r>
              <a:rPr lang="en-US" dirty="0" smtClean="0"/>
              <a:t> </a:t>
            </a:r>
            <a:r>
              <a:rPr lang="en-US" dirty="0" err="1" smtClean="0"/>
              <a:t>för</a:t>
            </a:r>
            <a:r>
              <a:rPr lang="en-US" dirty="0" smtClean="0"/>
              <a:t> </a:t>
            </a:r>
            <a:r>
              <a:rPr lang="en-US" dirty="0" err="1" smtClean="0"/>
              <a:t>huvud</a:t>
            </a:r>
            <a:r>
              <a:rPr lang="en-US" dirty="0" smtClean="0"/>
              <a:t>-MPA</a:t>
            </a:r>
          </a:p>
          <a:p>
            <a:endParaRPr lang="en-US" dirty="0"/>
          </a:p>
          <a:p>
            <a:pPr marL="0" indent="0">
              <a:buNone/>
            </a:pPr>
            <a:r>
              <a:rPr lang="en-US" dirty="0" err="1" smtClean="0"/>
              <a:t>Två</a:t>
            </a:r>
            <a:r>
              <a:rPr lang="en-US" dirty="0" smtClean="0"/>
              <a:t> MPA </a:t>
            </a:r>
            <a:r>
              <a:rPr lang="en-US" dirty="0" err="1" smtClean="0"/>
              <a:t>kunde</a:t>
            </a:r>
            <a:r>
              <a:rPr lang="en-US" dirty="0" smtClean="0"/>
              <a:t> </a:t>
            </a:r>
            <a:r>
              <a:rPr lang="en-US" dirty="0" err="1" smtClean="0"/>
              <a:t>differentiera</a:t>
            </a:r>
            <a:r>
              <a:rPr lang="en-US" dirty="0" smtClean="0"/>
              <a:t> ASD </a:t>
            </a:r>
            <a:r>
              <a:rPr lang="en-US" dirty="0" err="1" smtClean="0"/>
              <a:t>från</a:t>
            </a:r>
            <a:r>
              <a:rPr lang="en-US" dirty="0" smtClean="0"/>
              <a:t> </a:t>
            </a:r>
            <a:r>
              <a:rPr lang="en-US" dirty="0" err="1" smtClean="0"/>
              <a:t>kontroller</a:t>
            </a:r>
            <a:endParaRPr lang="en-US" dirty="0" smtClean="0"/>
          </a:p>
          <a:p>
            <a:r>
              <a:rPr lang="en-US" dirty="0" smtClean="0"/>
              <a:t>“Single palmar crease” </a:t>
            </a:r>
            <a:r>
              <a:rPr lang="en-US" dirty="0" err="1" smtClean="0"/>
              <a:t>och</a:t>
            </a:r>
            <a:r>
              <a:rPr lang="en-US" dirty="0" smtClean="0"/>
              <a:t> “fine electrical hair”(</a:t>
            </a:r>
            <a:r>
              <a:rPr lang="en-US" dirty="0" err="1" smtClean="0"/>
              <a:t>svårbedömd</a:t>
            </a:r>
            <a:r>
              <a:rPr lang="en-US" dirty="0" smtClean="0"/>
              <a:t>)</a:t>
            </a:r>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dirty="0"/>
          </a:p>
          <a:p>
            <a:pPr marL="0" indent="0">
              <a:buNone/>
            </a:pPr>
            <a:endParaRPr lang="sv-SE" dirty="0"/>
          </a:p>
        </p:txBody>
      </p:sp>
      <p:sp>
        <p:nvSpPr>
          <p:cNvPr id="7" name="Platshållare för datum 3"/>
          <p:cNvSpPr>
            <a:spLocks noGrp="1"/>
          </p:cNvSpPr>
          <p:nvPr>
            <p:ph type="dt" sz="half" idx="10"/>
          </p:nvPr>
        </p:nvSpPr>
        <p:spPr>
          <a:xfrm>
            <a:off x="6553200" y="6453336"/>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594292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26</a:t>
            </a:fld>
            <a:endParaRPr lang="sv-SE"/>
          </a:p>
        </p:txBody>
      </p:sp>
      <p:sp>
        <p:nvSpPr>
          <p:cNvPr id="18434" name="Rectangle 2"/>
          <p:cNvSpPr>
            <a:spLocks noGrp="1" noChangeArrowheads="1"/>
          </p:cNvSpPr>
          <p:nvPr>
            <p:ph type="title"/>
          </p:nvPr>
        </p:nvSpPr>
        <p:spPr>
          <a:xfrm>
            <a:off x="539552" y="620688"/>
            <a:ext cx="7772400" cy="574700"/>
          </a:xfrm>
        </p:spPr>
        <p:txBody>
          <a:bodyPr/>
          <a:lstStyle/>
          <a:p>
            <a:pPr algn="ctr"/>
            <a:r>
              <a:rPr lang="sv-SE" dirty="0" smtClean="0"/>
              <a:t>Resultat, </a:t>
            </a:r>
            <a:r>
              <a:rPr lang="sv-SE" dirty="0"/>
              <a:t>delarbete </a:t>
            </a:r>
            <a:r>
              <a:rPr lang="sv-SE" dirty="0" smtClean="0"/>
              <a:t>IV</a:t>
            </a:r>
            <a:endParaRPr lang="sv-SE" dirty="0"/>
          </a:p>
        </p:txBody>
      </p:sp>
      <p:sp>
        <p:nvSpPr>
          <p:cNvPr id="18435" name="Rectangle 3"/>
          <p:cNvSpPr>
            <a:spLocks noGrp="1" noChangeArrowheads="1"/>
          </p:cNvSpPr>
          <p:nvPr>
            <p:ph type="body" idx="1"/>
          </p:nvPr>
        </p:nvSpPr>
        <p:spPr>
          <a:xfrm>
            <a:off x="611560" y="1124744"/>
            <a:ext cx="8136706" cy="5256584"/>
          </a:xfrm>
        </p:spPr>
        <p:txBody>
          <a:bodyPr/>
          <a:lstStyle/>
          <a:p>
            <a:r>
              <a:rPr lang="sv-SE" dirty="0" smtClean="0"/>
              <a:t>Personer </a:t>
            </a:r>
            <a:r>
              <a:rPr lang="sv-SE" dirty="0"/>
              <a:t>med autismspektrumtillstånd var fler i hög-MPA-grupp</a:t>
            </a:r>
          </a:p>
          <a:p>
            <a:pPr marL="0" indent="0">
              <a:buNone/>
            </a:pPr>
            <a:endParaRPr lang="sv-SE" dirty="0" smtClean="0"/>
          </a:p>
          <a:p>
            <a:pPr marL="457200" lvl="1" indent="0">
              <a:buNone/>
            </a:pPr>
            <a:endParaRPr lang="sv-SE" dirty="0" smtClean="0"/>
          </a:p>
          <a:p>
            <a:endParaRPr lang="sv-SE" dirty="0" smtClean="0"/>
          </a:p>
          <a:p>
            <a:endParaRPr lang="sv-SE" dirty="0"/>
          </a:p>
          <a:p>
            <a:endParaRPr lang="sv-SE" dirty="0" smtClean="0"/>
          </a:p>
          <a:p>
            <a:endParaRPr lang="sv-SE" dirty="0" smtClean="0"/>
          </a:p>
          <a:p>
            <a:endParaRPr lang="sv-SE" dirty="0"/>
          </a:p>
          <a:p>
            <a:endParaRPr lang="sv-SE" dirty="0" smtClean="0"/>
          </a:p>
          <a:p>
            <a:r>
              <a:rPr lang="sv-SE" dirty="0" err="1" smtClean="0"/>
              <a:t>Kraniofacialt</a:t>
            </a:r>
            <a:r>
              <a:rPr lang="sv-SE" dirty="0" smtClean="0"/>
              <a:t> index och öron-MPA associerades med lägre funktion och svårare symtom</a:t>
            </a:r>
          </a:p>
          <a:p>
            <a:pPr marL="0" indent="0">
              <a:buNone/>
            </a:pPr>
            <a:endParaRPr lang="en-US" dirty="0" smtClean="0"/>
          </a:p>
          <a:p>
            <a:pPr marL="0" indent="0">
              <a:buNone/>
            </a:pPr>
            <a:endParaRPr lang="sv-SE" dirty="0"/>
          </a:p>
        </p:txBody>
      </p:sp>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703056861"/>
              </p:ext>
            </p:extLst>
          </p:nvPr>
        </p:nvGraphicFramePr>
        <p:xfrm>
          <a:off x="683568" y="5219275"/>
          <a:ext cx="7416824" cy="1177234"/>
        </p:xfrm>
        <a:graphic>
          <a:graphicData uri="http://schemas.openxmlformats.org/drawingml/2006/table">
            <a:tbl>
              <a:tblPr firstRow="1" firstCol="1" bandRow="1"/>
              <a:tblGrid>
                <a:gridCol w="1854206"/>
                <a:gridCol w="1854206"/>
                <a:gridCol w="1854206"/>
                <a:gridCol w="1854206"/>
              </a:tblGrid>
              <a:tr h="268587">
                <a:tc>
                  <a:txBody>
                    <a:bodyPr/>
                    <a:lstStyle/>
                    <a:p>
                      <a:pPr algn="ctr">
                        <a:lnSpc>
                          <a:spcPct val="115000"/>
                        </a:lnSpc>
                        <a:spcAft>
                          <a:spcPts val="0"/>
                        </a:spcAft>
                      </a:pPr>
                      <a:r>
                        <a:rPr lang="en-US" sz="1100" b="1" dirty="0">
                          <a:solidFill>
                            <a:srgbClr val="000000"/>
                          </a:solidFill>
                          <a:effectLst/>
                          <a:latin typeface="Calibri"/>
                          <a:ea typeface="Times New Roman"/>
                          <a:cs typeface="Times New Roman"/>
                        </a:rPr>
                        <a:t>ASD individuals (n=50)</a:t>
                      </a:r>
                      <a:endParaRPr lang="ru-RU"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solidFill>
                            <a:srgbClr val="000000"/>
                          </a:solidFill>
                          <a:effectLst/>
                          <a:latin typeface="Arial"/>
                          <a:ea typeface="Times New Roman"/>
                          <a:cs typeface="Times New Roman"/>
                        </a:rPr>
                        <a:t>Ear index (Ear-MPA)</a:t>
                      </a:r>
                      <a:endParaRPr lang="ru-RU"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effectLst/>
                          <a:latin typeface="Arial"/>
                          <a:ea typeface="Times New Roman"/>
                          <a:cs typeface="Times New Roman"/>
                        </a:rPr>
                        <a:t>Craniofacial index </a:t>
                      </a:r>
                      <a:endParaRPr lang="ru-RU" sz="1100">
                        <a:effectLst/>
                        <a:latin typeface="Calibri"/>
                        <a:ea typeface="Times New Roman"/>
                        <a:cs typeface="Times New Roman"/>
                      </a:endParaRPr>
                    </a:p>
                    <a:p>
                      <a:pPr algn="ctr">
                        <a:lnSpc>
                          <a:spcPct val="115000"/>
                        </a:lnSpc>
                        <a:spcAft>
                          <a:spcPts val="0"/>
                        </a:spcAft>
                      </a:pPr>
                      <a:r>
                        <a:rPr lang="en-US" sz="1000" b="1">
                          <a:solidFill>
                            <a:srgbClr val="000000"/>
                          </a:solidFill>
                          <a:effectLst/>
                          <a:latin typeface="Arial"/>
                          <a:ea typeface="Times New Roman"/>
                          <a:cs typeface="Times New Roman"/>
                        </a:rPr>
                        <a:t>(CF-MPA)</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effectLst/>
                          <a:latin typeface="Arial"/>
                          <a:ea typeface="Times New Roman"/>
                          <a:cs typeface="Times New Roman"/>
                        </a:rPr>
                        <a:t>TOTAL MPA</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57">
                <a:tc>
                  <a:txBody>
                    <a:bodyPr/>
                    <a:lstStyle/>
                    <a:p>
                      <a:pPr algn="ctr">
                        <a:lnSpc>
                          <a:spcPct val="115000"/>
                        </a:lnSpc>
                        <a:spcAft>
                          <a:spcPts val="0"/>
                        </a:spcAft>
                      </a:pPr>
                      <a:r>
                        <a:rPr lang="en-US" sz="1000" b="1">
                          <a:solidFill>
                            <a:srgbClr val="000000"/>
                          </a:solidFill>
                          <a:effectLst/>
                          <a:latin typeface="Arial"/>
                          <a:ea typeface="Times New Roman"/>
                          <a:cs typeface="Times New Roman"/>
                        </a:rPr>
                        <a:t>GAF-f</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FF0000"/>
                          </a:solidFill>
                          <a:effectLst/>
                          <a:latin typeface="Arial"/>
                          <a:ea typeface="Times New Roman"/>
                          <a:cs typeface="Times New Roman"/>
                        </a:rPr>
                        <a:t>-.30*</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FF0000"/>
                          </a:solidFill>
                          <a:effectLst/>
                          <a:latin typeface="Arial"/>
                          <a:ea typeface="Times New Roman"/>
                          <a:cs typeface="Times New Roman"/>
                        </a:rPr>
                        <a:t>-.36</a:t>
                      </a:r>
                      <a:r>
                        <a:rPr lang="en-US" sz="1000" baseline="30000">
                          <a:solidFill>
                            <a:srgbClr val="FF0000"/>
                          </a:solidFill>
                          <a:effectLst/>
                          <a:latin typeface="Arial"/>
                          <a:ea typeface="Times New Roman"/>
                          <a:cs typeface="Times New Roman"/>
                        </a:rPr>
                        <a:t>*</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FF0000"/>
                          </a:solidFill>
                          <a:effectLst/>
                          <a:latin typeface="Arial"/>
                          <a:ea typeface="Times New Roman"/>
                          <a:cs typeface="Times New Roman"/>
                        </a:rPr>
                        <a:t>-.31*</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57">
                <a:tc>
                  <a:txBody>
                    <a:bodyPr/>
                    <a:lstStyle/>
                    <a:p>
                      <a:pPr algn="ctr">
                        <a:lnSpc>
                          <a:spcPct val="115000"/>
                        </a:lnSpc>
                        <a:spcAft>
                          <a:spcPts val="0"/>
                        </a:spcAft>
                      </a:pPr>
                      <a:r>
                        <a:rPr lang="en-US" sz="1000" b="1">
                          <a:solidFill>
                            <a:srgbClr val="000000"/>
                          </a:solidFill>
                          <a:effectLst/>
                          <a:latin typeface="Arial"/>
                          <a:ea typeface="Times New Roman"/>
                          <a:cs typeface="Times New Roman"/>
                        </a:rPr>
                        <a:t>ADOS</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solidFill>
                            <a:srgbClr val="FF0000"/>
                          </a:solidFill>
                          <a:effectLst/>
                          <a:latin typeface="Arial"/>
                          <a:ea typeface="Times New Roman"/>
                          <a:cs typeface="Times New Roman"/>
                        </a:rPr>
                        <a:t>.30*</a:t>
                      </a:r>
                      <a:endParaRPr lang="ru-RU"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FF0000"/>
                          </a:solidFill>
                          <a:effectLst/>
                          <a:latin typeface="Arial"/>
                          <a:ea typeface="Times New Roman"/>
                          <a:cs typeface="Times New Roman"/>
                        </a:rPr>
                        <a:t>.30*</a:t>
                      </a:r>
                      <a:endParaRPr lang="ru-RU"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Arial"/>
                          <a:ea typeface="Times New Roman"/>
                          <a:cs typeface="Times New Roman"/>
                        </a:rPr>
                        <a:t>.23</a:t>
                      </a:r>
                      <a:endParaRPr lang="ru-RU"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363"/>
            <a:ext cx="4032448" cy="26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50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27</a:t>
            </a:fld>
            <a:endParaRPr lang="sv-SE"/>
          </a:p>
        </p:txBody>
      </p:sp>
      <p:sp>
        <p:nvSpPr>
          <p:cNvPr id="18434" name="Rectangle 2"/>
          <p:cNvSpPr>
            <a:spLocks noGrp="1" noChangeArrowheads="1"/>
          </p:cNvSpPr>
          <p:nvPr>
            <p:ph type="title"/>
          </p:nvPr>
        </p:nvSpPr>
        <p:spPr/>
        <p:txBody>
          <a:bodyPr/>
          <a:lstStyle/>
          <a:p>
            <a:pPr algn="ctr"/>
            <a:r>
              <a:rPr lang="sv-SE" dirty="0" smtClean="0"/>
              <a:t>Slutsats, delarbete IV</a:t>
            </a:r>
            <a:endParaRPr lang="sv-SE" dirty="0"/>
          </a:p>
        </p:txBody>
      </p:sp>
      <p:sp>
        <p:nvSpPr>
          <p:cNvPr id="18435" name="Rectangle 3"/>
          <p:cNvSpPr>
            <a:spLocks noGrp="1" noChangeArrowheads="1"/>
          </p:cNvSpPr>
          <p:nvPr>
            <p:ph type="body" idx="1"/>
          </p:nvPr>
        </p:nvSpPr>
        <p:spPr/>
        <p:txBody>
          <a:bodyPr/>
          <a:lstStyle/>
          <a:p>
            <a:r>
              <a:rPr lang="sv-SE" sz="2400" dirty="0" smtClean="0"/>
              <a:t>Autismspektrumgruppen har signifikant fler små morfologiska avvikelser i jämförelse med kontrollgruppen </a:t>
            </a:r>
          </a:p>
          <a:p>
            <a:r>
              <a:rPr lang="sv-SE" sz="2400" dirty="0" smtClean="0"/>
              <a:t>Dessa avvikelser är associerade med svårighetsgrad och med lägre funktion.</a:t>
            </a:r>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44250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28</a:t>
            </a:fld>
            <a:endParaRPr lang="sv-SE"/>
          </a:p>
        </p:txBody>
      </p:sp>
      <p:sp>
        <p:nvSpPr>
          <p:cNvPr id="18434" name="Rectangle 2"/>
          <p:cNvSpPr>
            <a:spLocks noGrp="1" noChangeArrowheads="1"/>
          </p:cNvSpPr>
          <p:nvPr>
            <p:ph type="title"/>
          </p:nvPr>
        </p:nvSpPr>
        <p:spPr/>
        <p:txBody>
          <a:bodyPr/>
          <a:lstStyle/>
          <a:p>
            <a:pPr algn="ctr"/>
            <a:r>
              <a:rPr lang="sv-SE" dirty="0" smtClean="0"/>
              <a:t>Slutsatser</a:t>
            </a:r>
            <a:endParaRPr lang="sv-SE" dirty="0"/>
          </a:p>
        </p:txBody>
      </p:sp>
      <p:sp>
        <p:nvSpPr>
          <p:cNvPr id="18435" name="Rectangle 3"/>
          <p:cNvSpPr>
            <a:spLocks noGrp="1" noChangeArrowheads="1"/>
          </p:cNvSpPr>
          <p:nvPr>
            <p:ph type="body" idx="1"/>
          </p:nvPr>
        </p:nvSpPr>
        <p:spPr/>
        <p:txBody>
          <a:bodyPr/>
          <a:lstStyle/>
          <a:p>
            <a:r>
              <a:rPr lang="sv-SE" sz="2400" dirty="0" smtClean="0"/>
              <a:t>Den kliniska bilden vid</a:t>
            </a:r>
            <a:r>
              <a:rPr lang="ru-RU" sz="2400" dirty="0" smtClean="0"/>
              <a:t> </a:t>
            </a:r>
            <a:r>
              <a:rPr lang="ru-RU" sz="2400" dirty="0"/>
              <a:t>autismspektrumtillstånd innefattar flera beteendemässiga, kognitiva och neurobiologiska </a:t>
            </a:r>
            <a:r>
              <a:rPr lang="ru-RU" sz="2400" dirty="0" smtClean="0"/>
              <a:t>avvikelser </a:t>
            </a:r>
            <a:endParaRPr lang="sv-SE" sz="2400" dirty="0" smtClean="0"/>
          </a:p>
          <a:p>
            <a:pPr marL="0" indent="0">
              <a:buNone/>
            </a:pPr>
            <a:endParaRPr lang="sv-SE" sz="2400" dirty="0" smtClean="0"/>
          </a:p>
          <a:p>
            <a:r>
              <a:rPr lang="sv-SE" sz="2400" dirty="0" smtClean="0"/>
              <a:t>D</a:t>
            </a:r>
            <a:r>
              <a:rPr lang="ru-RU" sz="2400" dirty="0" smtClean="0"/>
              <a:t>et</a:t>
            </a:r>
            <a:r>
              <a:rPr lang="sv-SE" sz="2400" dirty="0" smtClean="0"/>
              <a:t> är</a:t>
            </a:r>
            <a:r>
              <a:rPr lang="ru-RU" sz="2400" dirty="0" smtClean="0"/>
              <a:t> </a:t>
            </a:r>
            <a:r>
              <a:rPr lang="ru-RU" sz="2400" dirty="0"/>
              <a:t>meningsfullt att </a:t>
            </a:r>
            <a:r>
              <a:rPr lang="sv-SE" sz="2400" dirty="0" smtClean="0"/>
              <a:t>undersöka </a:t>
            </a:r>
            <a:r>
              <a:rPr lang="ru-RU" sz="2400" dirty="0" smtClean="0"/>
              <a:t>förekomst </a:t>
            </a:r>
            <a:r>
              <a:rPr lang="ru-RU" sz="2400" dirty="0"/>
              <a:t>av ADHD-symtom samt </a:t>
            </a:r>
            <a:r>
              <a:rPr lang="sv-SE" sz="2400" dirty="0" smtClean="0"/>
              <a:t>diskreta </a:t>
            </a:r>
            <a:r>
              <a:rPr lang="ru-RU" sz="2400" dirty="0" smtClean="0"/>
              <a:t>neurologiska </a:t>
            </a:r>
            <a:r>
              <a:rPr lang="ru-RU" sz="2400" dirty="0"/>
              <a:t>och morfologiska </a:t>
            </a:r>
            <a:r>
              <a:rPr lang="ru-RU" sz="2400" dirty="0" smtClean="0"/>
              <a:t>avvikelser</a:t>
            </a:r>
            <a:endParaRPr lang="ru-RU" sz="2400" dirty="0"/>
          </a:p>
          <a:p>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4425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29</a:t>
            </a:fld>
            <a:endParaRPr lang="sv-SE"/>
          </a:p>
        </p:txBody>
      </p:sp>
      <p:sp>
        <p:nvSpPr>
          <p:cNvPr id="18434" name="Rectangle 2"/>
          <p:cNvSpPr>
            <a:spLocks noGrp="1" noChangeArrowheads="1"/>
          </p:cNvSpPr>
          <p:nvPr>
            <p:ph type="title"/>
          </p:nvPr>
        </p:nvSpPr>
        <p:spPr>
          <a:xfrm>
            <a:off x="539552" y="260648"/>
            <a:ext cx="7772400" cy="502692"/>
          </a:xfrm>
        </p:spPr>
        <p:txBody>
          <a:bodyPr/>
          <a:lstStyle/>
          <a:p>
            <a:pPr algn="ctr"/>
            <a:endParaRPr lang="sv-SE" dirty="0"/>
          </a:p>
        </p:txBody>
      </p:sp>
      <p:sp>
        <p:nvSpPr>
          <p:cNvPr id="18435" name="Rectangle 3"/>
          <p:cNvSpPr>
            <a:spLocks noGrp="1" noChangeArrowheads="1"/>
          </p:cNvSpPr>
          <p:nvPr>
            <p:ph type="body" idx="1"/>
          </p:nvPr>
        </p:nvSpPr>
        <p:spPr>
          <a:xfrm>
            <a:off x="539750" y="908720"/>
            <a:ext cx="7772400" cy="5326980"/>
          </a:xfrm>
        </p:spPr>
        <p:txBody>
          <a:bodyPr/>
          <a:lstStyle/>
          <a:p>
            <a:pPr marL="0" indent="0">
              <a:buNone/>
            </a:pPr>
            <a:endParaRPr lang="sv-SE" dirty="0" smtClean="0"/>
          </a:p>
          <a:p>
            <a:r>
              <a:rPr lang="sv-SE" dirty="0" smtClean="0"/>
              <a:t>Huvudhandledare docent Susanne Bejerot </a:t>
            </a:r>
          </a:p>
          <a:p>
            <a:r>
              <a:rPr lang="sv-SE" dirty="0" smtClean="0"/>
              <a:t>Bihandledare professor </a:t>
            </a:r>
            <a:r>
              <a:rPr lang="sv-SE" dirty="0"/>
              <a:t>Anna Åberg </a:t>
            </a:r>
            <a:r>
              <a:rPr lang="sv-SE" dirty="0" smtClean="0"/>
              <a:t>Wistedt och senior researcher Marco </a:t>
            </a:r>
            <a:r>
              <a:rPr lang="sv-SE" dirty="0" err="1" smtClean="0"/>
              <a:t>Pagani</a:t>
            </a:r>
            <a:endParaRPr lang="sv-SE" dirty="0" smtClean="0"/>
          </a:p>
          <a:p>
            <a:r>
              <a:rPr lang="sv-SE" dirty="0" smtClean="0"/>
              <a:t>Professor </a:t>
            </a:r>
            <a:r>
              <a:rPr lang="sv-SE" dirty="0"/>
              <a:t>e</a:t>
            </a:r>
            <a:r>
              <a:rPr lang="sv-SE" dirty="0" smtClean="0"/>
              <a:t>meritus Lennart Wetterberg</a:t>
            </a:r>
          </a:p>
          <a:p>
            <a:r>
              <a:rPr lang="sv-SE" dirty="0" smtClean="0"/>
              <a:t>Medförfattare Professor Sharon Stone-Elander och Professor </a:t>
            </a:r>
            <a:r>
              <a:rPr lang="sv-SE" dirty="0"/>
              <a:t>H</a:t>
            </a:r>
            <a:r>
              <a:rPr lang="sv-SE" dirty="0" smtClean="0"/>
              <a:t>ans Jacobsson samt alla medarbetare på avdelning för </a:t>
            </a:r>
            <a:r>
              <a:rPr lang="sv-SE" dirty="0" err="1" smtClean="0"/>
              <a:t>nuklear</a:t>
            </a:r>
            <a:r>
              <a:rPr lang="sv-SE" dirty="0" smtClean="0"/>
              <a:t> medicin, Karolinska sjukhuset i Solna</a:t>
            </a:r>
          </a:p>
          <a:p>
            <a:r>
              <a:rPr lang="sv-SE" dirty="0" smtClean="0"/>
              <a:t>Forskargruppmedlemmar och doktorander Mats </a:t>
            </a:r>
            <a:r>
              <a:rPr lang="sv-SE" dirty="0" err="1" smtClean="0"/>
              <a:t>Humble</a:t>
            </a:r>
            <a:r>
              <a:rPr lang="sv-SE" dirty="0" smtClean="0"/>
              <a:t>, Örebro Universitet och </a:t>
            </a:r>
            <a:r>
              <a:rPr lang="sv-SE" dirty="0"/>
              <a:t>J</a:t>
            </a:r>
            <a:r>
              <a:rPr lang="sv-SE" dirty="0" smtClean="0"/>
              <a:t>onna Eriksson, Karolinska institutet</a:t>
            </a:r>
          </a:p>
          <a:p>
            <a:r>
              <a:rPr lang="sv-SE" dirty="0" smtClean="0"/>
              <a:t>Medförfattare Lisa Andersen och docent Katarina </a:t>
            </a:r>
            <a:r>
              <a:rPr lang="sv-SE" dirty="0" err="1" smtClean="0"/>
              <a:t>Näswall</a:t>
            </a:r>
            <a:r>
              <a:rPr lang="sv-SE" dirty="0" smtClean="0"/>
              <a:t>, Stockholms universitet; Lena Nylander, Lunds universitet, Johan Edgar, Linköpings universitet; professor Edward </a:t>
            </a:r>
            <a:r>
              <a:rPr lang="sv-SE" dirty="0" err="1" smtClean="0"/>
              <a:t>Ritvo</a:t>
            </a:r>
            <a:r>
              <a:rPr lang="sv-SE" dirty="0" smtClean="0"/>
              <a:t> och </a:t>
            </a:r>
            <a:r>
              <a:rPr lang="sv-SE" dirty="0" err="1" smtClean="0"/>
              <a:t>Ariella</a:t>
            </a:r>
            <a:r>
              <a:rPr lang="sv-SE" dirty="0" smtClean="0"/>
              <a:t> </a:t>
            </a:r>
            <a:r>
              <a:rPr lang="sv-SE" dirty="0" err="1" smtClean="0"/>
              <a:t>Ritvo</a:t>
            </a:r>
            <a:r>
              <a:rPr lang="sv-SE" dirty="0" smtClean="0"/>
              <a:t> </a:t>
            </a:r>
          </a:p>
          <a:p>
            <a:pPr marL="0" indent="0">
              <a:buNone/>
            </a:pPr>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811524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a:t>
            </a:fld>
            <a:endParaRPr lang="sv-SE" dirty="0"/>
          </a:p>
        </p:txBody>
      </p:sp>
      <p:sp>
        <p:nvSpPr>
          <p:cNvPr id="18434" name="Rectangle 2"/>
          <p:cNvSpPr>
            <a:spLocks noGrp="1" noChangeArrowheads="1"/>
          </p:cNvSpPr>
          <p:nvPr>
            <p:ph type="title"/>
          </p:nvPr>
        </p:nvSpPr>
        <p:spPr>
          <a:xfrm>
            <a:off x="-540568" y="116632"/>
            <a:ext cx="7772400" cy="1143000"/>
          </a:xfrm>
        </p:spPr>
        <p:txBody>
          <a:bodyPr/>
          <a:lstStyle/>
          <a:p>
            <a:pPr algn="ctr"/>
            <a:r>
              <a:rPr lang="sv-SE" dirty="0"/>
              <a:t>Autismspektrumtillstånd </a:t>
            </a:r>
            <a:br>
              <a:rPr lang="sv-SE" dirty="0"/>
            </a:br>
            <a:r>
              <a:rPr lang="sv-SE" dirty="0"/>
              <a:t>före Asperger och </a:t>
            </a:r>
            <a:r>
              <a:rPr lang="sv-SE" dirty="0" err="1"/>
              <a:t>Kanner</a:t>
            </a:r>
            <a:endParaRPr lang="sv-SE" dirty="0"/>
          </a:p>
        </p:txBody>
      </p:sp>
      <p:sp>
        <p:nvSpPr>
          <p:cNvPr id="18435" name="Rectangle 3"/>
          <p:cNvSpPr>
            <a:spLocks noGrp="1" noChangeArrowheads="1"/>
          </p:cNvSpPr>
          <p:nvPr>
            <p:ph type="body" idx="1"/>
          </p:nvPr>
        </p:nvSpPr>
        <p:spPr>
          <a:xfrm>
            <a:off x="2516604" y="1052736"/>
            <a:ext cx="6447883" cy="5040560"/>
          </a:xfrm>
        </p:spPr>
        <p:txBody>
          <a:bodyPr/>
          <a:lstStyle/>
          <a:p>
            <a:r>
              <a:rPr lang="sv-SE" dirty="0" smtClean="0"/>
              <a:t>1925, </a:t>
            </a:r>
            <a:r>
              <a:rPr lang="sv-SE" dirty="0" err="1"/>
              <a:t>Grunya</a:t>
            </a:r>
            <a:r>
              <a:rPr lang="sv-SE" dirty="0"/>
              <a:t> </a:t>
            </a:r>
            <a:r>
              <a:rPr lang="sv-SE" dirty="0" err="1"/>
              <a:t>Efimovna</a:t>
            </a:r>
            <a:r>
              <a:rPr lang="sv-SE" dirty="0"/>
              <a:t> </a:t>
            </a:r>
            <a:r>
              <a:rPr lang="sv-SE" dirty="0" err="1" smtClean="0"/>
              <a:t>Sukhareva</a:t>
            </a:r>
            <a:r>
              <a:rPr lang="sv-SE" dirty="0" smtClean="0"/>
              <a:t> publicerar</a:t>
            </a:r>
          </a:p>
          <a:p>
            <a:pPr marL="400050" lvl="1" indent="0">
              <a:buNone/>
            </a:pPr>
            <a:r>
              <a:rPr lang="sv-SE" sz="2000" dirty="0" smtClean="0"/>
              <a:t>”</a:t>
            </a:r>
            <a:r>
              <a:rPr lang="sv-SE" sz="2000" b="1" dirty="0" smtClean="0"/>
              <a:t>Schizoida psykopatier i barndomen</a:t>
            </a:r>
            <a:r>
              <a:rPr lang="sv-SE" sz="2000" dirty="0" smtClean="0"/>
              <a:t>” i boken </a:t>
            </a:r>
            <a:r>
              <a:rPr lang="sv-SE" sz="2000" i="1" dirty="0" smtClean="0"/>
              <a:t>Frågor i pedologi och barn-psykoneurologi, v</a:t>
            </a:r>
            <a:r>
              <a:rPr lang="ru-RU" sz="2000" i="1" dirty="0" smtClean="0"/>
              <a:t>. </a:t>
            </a:r>
            <a:r>
              <a:rPr lang="ru-RU" sz="2000" i="1" dirty="0"/>
              <a:t>2, М., 1925, </a:t>
            </a:r>
            <a:r>
              <a:rPr lang="sv-SE" sz="2000" i="1" dirty="0" smtClean="0"/>
              <a:t>s</a:t>
            </a:r>
            <a:r>
              <a:rPr lang="ru-RU" sz="2000" i="1" dirty="0" smtClean="0"/>
              <a:t>. </a:t>
            </a:r>
            <a:r>
              <a:rPr lang="ru-RU" sz="2000" i="1" dirty="0"/>
              <a:t>157—187</a:t>
            </a:r>
            <a:endParaRPr lang="sv-SE" sz="2000" i="1" dirty="0"/>
          </a:p>
          <a:p>
            <a:pPr marL="400050" lvl="1" indent="0">
              <a:buNone/>
            </a:pPr>
            <a:r>
              <a:rPr lang="ru-RU" dirty="0" smtClean="0">
                <a:solidFill>
                  <a:schemeClr val="accent1"/>
                </a:solidFill>
              </a:rPr>
              <a:t>Сухарева</a:t>
            </a:r>
            <a:r>
              <a:rPr lang="sv-SE" dirty="0" smtClean="0">
                <a:solidFill>
                  <a:schemeClr val="accent1"/>
                </a:solidFill>
              </a:rPr>
              <a:t> </a:t>
            </a:r>
            <a:r>
              <a:rPr lang="ru-RU" dirty="0">
                <a:solidFill>
                  <a:schemeClr val="accent1"/>
                </a:solidFill>
              </a:rPr>
              <a:t>Г</a:t>
            </a:r>
            <a:r>
              <a:rPr lang="sv-SE" dirty="0">
                <a:solidFill>
                  <a:schemeClr val="accent1"/>
                </a:solidFill>
              </a:rPr>
              <a:t>.</a:t>
            </a:r>
            <a:r>
              <a:rPr lang="ru-RU" dirty="0">
                <a:solidFill>
                  <a:schemeClr val="accent1"/>
                </a:solidFill>
              </a:rPr>
              <a:t>Е</a:t>
            </a:r>
            <a:r>
              <a:rPr lang="sv-SE" dirty="0">
                <a:solidFill>
                  <a:schemeClr val="accent1"/>
                </a:solidFill>
              </a:rPr>
              <a:t>. </a:t>
            </a:r>
            <a:r>
              <a:rPr lang="ru-RU" b="1" dirty="0">
                <a:solidFill>
                  <a:schemeClr val="accent1"/>
                </a:solidFill>
              </a:rPr>
              <a:t>Шизоидные пси</a:t>
            </a:r>
            <a:r>
              <a:rPr lang="sv-SE" b="1" dirty="0">
                <a:solidFill>
                  <a:schemeClr val="accent1"/>
                </a:solidFill>
              </a:rPr>
              <a:t>x</a:t>
            </a:r>
            <a:r>
              <a:rPr lang="ru-RU" b="1" dirty="0">
                <a:solidFill>
                  <a:schemeClr val="accent1"/>
                </a:solidFill>
              </a:rPr>
              <a:t>опатии в детском </a:t>
            </a:r>
            <a:r>
              <a:rPr lang="ru-RU" b="1" dirty="0" smtClean="0">
                <a:solidFill>
                  <a:schemeClr val="accent1"/>
                </a:solidFill>
              </a:rPr>
              <a:t>возрасте</a:t>
            </a:r>
            <a:r>
              <a:rPr lang="sv-SE" dirty="0">
                <a:solidFill>
                  <a:schemeClr val="accent1"/>
                </a:solidFill>
              </a:rPr>
              <a:t>, </a:t>
            </a:r>
            <a:r>
              <a:rPr lang="ru-RU" dirty="0">
                <a:solidFill>
                  <a:schemeClr val="accent1"/>
                </a:solidFill>
              </a:rPr>
              <a:t>в кн.: </a:t>
            </a:r>
            <a:r>
              <a:rPr lang="ru-RU" i="1" dirty="0">
                <a:solidFill>
                  <a:schemeClr val="accent1"/>
                </a:solidFill>
              </a:rPr>
              <a:t>Вопросы педологии и детской</a:t>
            </a:r>
            <a:r>
              <a:rPr lang="sv-SE" i="1" dirty="0">
                <a:solidFill>
                  <a:schemeClr val="accent1"/>
                </a:solidFill>
              </a:rPr>
              <a:t> </a:t>
            </a:r>
            <a:r>
              <a:rPr lang="ru-RU" i="1" dirty="0" smtClean="0">
                <a:solidFill>
                  <a:schemeClr val="accent1"/>
                </a:solidFill>
              </a:rPr>
              <a:t>психоневрологии</a:t>
            </a:r>
            <a:r>
              <a:rPr lang="sv-SE" i="1" dirty="0" smtClean="0"/>
              <a:t>.</a:t>
            </a:r>
          </a:p>
          <a:p>
            <a:pPr marL="0" indent="0">
              <a:buNone/>
            </a:pPr>
            <a:r>
              <a:rPr lang="sv-SE" sz="1600" i="1" dirty="0" smtClean="0">
                <a:solidFill>
                  <a:srgbClr val="000000"/>
                </a:solidFill>
              </a:rPr>
              <a:t>	</a:t>
            </a:r>
            <a:endParaRPr lang="sv-SE" i="1" dirty="0" smtClean="0"/>
          </a:p>
          <a:p>
            <a:r>
              <a:rPr lang="sv-SE" dirty="0" smtClean="0"/>
              <a:t>1926 översätts artikeln till tyska</a:t>
            </a:r>
          </a:p>
          <a:p>
            <a:pPr marL="400050" lvl="1" indent="0">
              <a:buNone/>
            </a:pPr>
            <a:r>
              <a:rPr lang="sv-SE" sz="2000" dirty="0" smtClean="0"/>
              <a:t>”</a:t>
            </a:r>
            <a:r>
              <a:rPr lang="de-DE" sz="2000" b="1" dirty="0" smtClean="0"/>
              <a:t>Die </a:t>
            </a:r>
            <a:r>
              <a:rPr lang="de-DE" sz="2000" b="1" dirty="0"/>
              <a:t>schizoiden Psychopathien im </a:t>
            </a:r>
            <a:r>
              <a:rPr lang="de-DE" sz="2000" b="1" dirty="0" smtClean="0"/>
              <a:t>Kindesalter“</a:t>
            </a:r>
            <a:r>
              <a:rPr lang="de-DE" sz="2000" dirty="0"/>
              <a:t> </a:t>
            </a:r>
            <a:r>
              <a:rPr lang="de-DE" i="1" dirty="0" smtClean="0"/>
              <a:t>Monatsschrift </a:t>
            </a:r>
            <a:r>
              <a:rPr lang="de-DE" i="1" dirty="0" err="1"/>
              <a:t>fur</a:t>
            </a:r>
            <a:r>
              <a:rPr lang="de-DE" i="1" dirty="0"/>
              <a:t> Psychiatrie und </a:t>
            </a:r>
            <a:r>
              <a:rPr lang="de-DE" i="1" dirty="0" smtClean="0"/>
              <a:t>Neurologie</a:t>
            </a:r>
          </a:p>
          <a:p>
            <a:pPr marL="0" indent="0">
              <a:buNone/>
            </a:pPr>
            <a:endParaRPr lang="de-DE" sz="1600" i="1" dirty="0"/>
          </a:p>
          <a:p>
            <a:r>
              <a:rPr lang="en-US" dirty="0" smtClean="0"/>
              <a:t>1996 </a:t>
            </a:r>
            <a:r>
              <a:rPr lang="en-US" dirty="0" err="1" smtClean="0"/>
              <a:t>översätter</a:t>
            </a:r>
            <a:r>
              <a:rPr lang="en-US" dirty="0" smtClean="0"/>
              <a:t> </a:t>
            </a:r>
            <a:r>
              <a:rPr lang="en-US" dirty="0"/>
              <a:t>Sula </a:t>
            </a:r>
            <a:r>
              <a:rPr lang="en-US" dirty="0" smtClean="0"/>
              <a:t>Wolff </a:t>
            </a:r>
            <a:r>
              <a:rPr lang="en-US" dirty="0" err="1" smtClean="0"/>
              <a:t>artikeln</a:t>
            </a:r>
            <a:r>
              <a:rPr lang="en-US" dirty="0" smtClean="0"/>
              <a:t> till </a:t>
            </a:r>
            <a:r>
              <a:rPr lang="en-US" dirty="0" err="1" smtClean="0"/>
              <a:t>engelska</a:t>
            </a:r>
            <a:endParaRPr lang="en-US" dirty="0" smtClean="0"/>
          </a:p>
          <a:p>
            <a:pPr marL="400050" lvl="1" indent="0">
              <a:buNone/>
            </a:pPr>
            <a:r>
              <a:rPr lang="en-US" sz="2000" b="1" dirty="0" smtClean="0"/>
              <a:t>“</a:t>
            </a:r>
            <a:r>
              <a:rPr lang="en-US" sz="2000" b="1" dirty="0"/>
              <a:t>The first account of the syndrome Asperger     described?”</a:t>
            </a:r>
            <a:r>
              <a:rPr lang="en-US" sz="2000" dirty="0"/>
              <a:t> </a:t>
            </a:r>
            <a:r>
              <a:rPr lang="en-US" i="1" dirty="0" smtClean="0"/>
              <a:t>European </a:t>
            </a:r>
            <a:r>
              <a:rPr lang="en-US" i="1" dirty="0"/>
              <a:t>Child &amp; Adolescent Psychiatry, </a:t>
            </a:r>
            <a:r>
              <a:rPr lang="en-US" i="1" dirty="0" smtClean="0"/>
              <a:t>1996, 5:119-132</a:t>
            </a:r>
            <a:r>
              <a:rPr lang="sv-SE" dirty="0" smtClean="0"/>
              <a:t>	</a:t>
            </a:r>
          </a:p>
        </p:txBody>
      </p:sp>
      <p:pic>
        <p:nvPicPr>
          <p:cNvPr id="2050" name="Picture 2" descr="C:\Users\User\Documents\Zashita\Kappa\Bilder t kappa\poträtSuhare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2087880" cy="3048000"/>
          </a:xfrm>
          <a:prstGeom prst="rect">
            <a:avLst/>
          </a:prstGeom>
          <a:noFill/>
          <a:extLst>
            <a:ext uri="{909E8E84-426E-40DD-AFC4-6F175D3DCCD1}">
              <a14:hiddenFill xmlns:a14="http://schemas.microsoft.com/office/drawing/2010/main">
                <a:solidFill>
                  <a:srgbClr val="FFFFFF"/>
                </a:solidFill>
              </a14:hiddenFill>
            </a:ext>
          </a:extLst>
        </p:spPr>
      </p:pic>
      <p:sp>
        <p:nvSpPr>
          <p:cNvPr id="9"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829321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solidFill>
                  <a:srgbClr val="808080"/>
                </a:solidFill>
              </a:rPr>
              <a:t>Irina </a:t>
            </a:r>
            <a:r>
              <a:rPr lang="sv-SE" dirty="0" err="1" smtClean="0">
                <a:solidFill>
                  <a:srgbClr val="808080"/>
                </a:solidFill>
              </a:rPr>
              <a:t>Manouilenko</a:t>
            </a:r>
            <a:endParaRPr lang="sv-SE" dirty="0">
              <a:solidFill>
                <a:srgbClr val="808080"/>
              </a:solidFill>
            </a:endParaRPr>
          </a:p>
        </p:txBody>
      </p:sp>
      <p:sp>
        <p:nvSpPr>
          <p:cNvPr id="6" name="Platshållare för bildnummer 5"/>
          <p:cNvSpPr>
            <a:spLocks noGrp="1"/>
          </p:cNvSpPr>
          <p:nvPr>
            <p:ph type="sldNum" sz="quarter" idx="12"/>
          </p:nvPr>
        </p:nvSpPr>
        <p:spPr/>
        <p:txBody>
          <a:bodyPr/>
          <a:lstStyle/>
          <a:p>
            <a:fld id="{09BDE379-E150-4D55-B492-6DDDF03A1FBF}" type="slidenum">
              <a:rPr lang="sv-SE">
                <a:solidFill>
                  <a:srgbClr val="808080"/>
                </a:solidFill>
              </a:rPr>
              <a:pPr/>
              <a:t>30</a:t>
            </a:fld>
            <a:endParaRPr lang="sv-SE">
              <a:solidFill>
                <a:srgbClr val="808080"/>
              </a:solidFill>
            </a:endParaRPr>
          </a:p>
        </p:txBody>
      </p:sp>
      <p:sp>
        <p:nvSpPr>
          <p:cNvPr id="18434" name="Rectangle 2"/>
          <p:cNvSpPr>
            <a:spLocks noGrp="1" noChangeArrowheads="1"/>
          </p:cNvSpPr>
          <p:nvPr>
            <p:ph type="title"/>
          </p:nvPr>
        </p:nvSpPr>
        <p:spPr>
          <a:xfrm>
            <a:off x="539552" y="980728"/>
            <a:ext cx="7772400" cy="1143000"/>
          </a:xfrm>
        </p:spPr>
        <p:txBody>
          <a:bodyPr/>
          <a:lstStyle/>
          <a:p>
            <a:pPr algn="ctr"/>
            <a:r>
              <a:rPr lang="sv-SE" dirty="0" smtClean="0"/>
              <a:t/>
            </a:r>
            <a:br>
              <a:rPr lang="sv-SE" dirty="0" smtClean="0"/>
            </a:br>
            <a:r>
              <a:rPr lang="sv-SE" dirty="0" smtClean="0"/>
              <a:t>TACK!</a:t>
            </a:r>
            <a:endParaRPr lang="sv-SE" dirty="0"/>
          </a:p>
        </p:txBody>
      </p:sp>
      <p:sp>
        <p:nvSpPr>
          <p:cNvPr id="18435" name="Rectangle 3"/>
          <p:cNvSpPr>
            <a:spLocks noGrp="1" noChangeArrowheads="1"/>
          </p:cNvSpPr>
          <p:nvPr>
            <p:ph type="body" idx="1"/>
          </p:nvPr>
        </p:nvSpPr>
        <p:spPr>
          <a:xfrm>
            <a:off x="611560" y="2276872"/>
            <a:ext cx="7772400" cy="648072"/>
          </a:xfrm>
        </p:spPr>
        <p:txBody>
          <a:bodyPr/>
          <a:lstStyle/>
          <a:p>
            <a:pPr marL="0" indent="0">
              <a:buNone/>
            </a:pPr>
            <a:r>
              <a:rPr lang="sv-SE" dirty="0" smtClean="0"/>
              <a:t>		</a:t>
            </a:r>
            <a:r>
              <a:rPr lang="sv-SE" dirty="0"/>
              <a:t> </a:t>
            </a:r>
            <a:r>
              <a:rPr lang="sv-SE" dirty="0" smtClean="0"/>
              <a:t>        irina.manouilenko@ptj.se</a:t>
            </a:r>
            <a:endParaRPr lang="sv-SE" dirty="0"/>
          </a:p>
        </p:txBody>
      </p:sp>
      <p:pic>
        <p:nvPicPr>
          <p:cNvPr id="2050" name="Picture 2" descr="C:\Users\User\Downloads\bild (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937123"/>
            <a:ext cx="3024031" cy="3025314"/>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3390223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sp>
        <p:nvSpPr>
          <p:cNvPr id="4" name="Platshållare för datum 3"/>
          <p:cNvSpPr>
            <a:spLocks noGrp="1"/>
          </p:cNvSpPr>
          <p:nvPr>
            <p:ph type="dt" sz="half" idx="10"/>
          </p:nvPr>
        </p:nvSpPr>
        <p:spPr/>
        <p:txBody>
          <a:bodyPr/>
          <a:lstStyle/>
          <a:p>
            <a:fld id="{7626D6D3-6DAE-403F-85AB-A35BA05568AB}" type="datetime4">
              <a:rPr lang="sv-SE" smtClean="0"/>
              <a:pPr/>
              <a:t>18 mars 2014</a:t>
            </a:fld>
            <a:endParaRPr lang="sv-SE"/>
          </a:p>
        </p:txBody>
      </p:sp>
      <p:sp>
        <p:nvSpPr>
          <p:cNvPr id="5" name="Platshållare för sidfot 4"/>
          <p:cNvSpPr>
            <a:spLocks noGrp="1"/>
          </p:cNvSpPr>
          <p:nvPr>
            <p:ph type="ftr" sz="quarter" idx="11"/>
          </p:nvPr>
        </p:nvSpPr>
        <p:spPr/>
        <p:txBody>
          <a:bodyPr/>
          <a:lstStyle/>
          <a:p>
            <a:r>
              <a:rPr lang="sv-SE" smtClean="0"/>
              <a:t>Namn Efternamn</a:t>
            </a:r>
            <a:endParaRPr lang="sv-SE"/>
          </a:p>
        </p:txBody>
      </p:sp>
      <p:sp>
        <p:nvSpPr>
          <p:cNvPr id="6" name="Platshållare för bildnummer 5"/>
          <p:cNvSpPr>
            <a:spLocks noGrp="1"/>
          </p:cNvSpPr>
          <p:nvPr>
            <p:ph type="sldNum" sz="quarter" idx="12"/>
          </p:nvPr>
        </p:nvSpPr>
        <p:spPr/>
        <p:txBody>
          <a:bodyPr/>
          <a:lstStyle/>
          <a:p>
            <a:fld id="{15859C56-CB7E-413F-8971-4226A1EF6823}" type="slidenum">
              <a:rPr lang="sv-SE" smtClean="0"/>
              <a:pPr/>
              <a:t>31</a:t>
            </a:fld>
            <a:endParaRPr lang="sv-SE"/>
          </a:p>
        </p:txBody>
      </p:sp>
    </p:spTree>
    <p:extLst>
      <p:ext uri="{BB962C8B-B14F-4D97-AF65-F5344CB8AC3E}">
        <p14:creationId xmlns:p14="http://schemas.microsoft.com/office/powerpoint/2010/main" val="3557856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32</a:t>
            </a:fld>
            <a:endParaRPr lang="sv-SE"/>
          </a:p>
        </p:txBody>
      </p:sp>
      <p:sp>
        <p:nvSpPr>
          <p:cNvPr id="18434" name="Rectangle 2"/>
          <p:cNvSpPr>
            <a:spLocks noGrp="1" noChangeArrowheads="1"/>
          </p:cNvSpPr>
          <p:nvPr>
            <p:ph type="title"/>
          </p:nvPr>
        </p:nvSpPr>
        <p:spPr/>
        <p:txBody>
          <a:bodyPr/>
          <a:lstStyle/>
          <a:p>
            <a:pPr algn="ctr"/>
            <a:endParaRPr lang="sv-SE" dirty="0"/>
          </a:p>
        </p:txBody>
      </p:sp>
      <p:sp>
        <p:nvSpPr>
          <p:cNvPr id="18435" name="Rectangle 3"/>
          <p:cNvSpPr>
            <a:spLocks noGrp="1" noChangeArrowheads="1"/>
          </p:cNvSpPr>
          <p:nvPr>
            <p:ph type="body" idx="1"/>
          </p:nvPr>
        </p:nvSpPr>
        <p:spPr/>
        <p:txBody>
          <a:bodyPr/>
          <a:lstStyle/>
          <a:p>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1495117010"/>
              </p:ext>
            </p:extLst>
          </p:nvPr>
        </p:nvGraphicFramePr>
        <p:xfrm>
          <a:off x="539552" y="980728"/>
          <a:ext cx="8280918" cy="5293315"/>
        </p:xfrm>
        <a:graphic>
          <a:graphicData uri="http://schemas.openxmlformats.org/drawingml/2006/table">
            <a:tbl>
              <a:tblPr firstRow="1" firstCol="1" bandRow="1">
                <a:tableStyleId>{5C22544A-7EE6-4342-B048-85BDC9FD1C3A}</a:tableStyleId>
              </a:tblPr>
              <a:tblGrid>
                <a:gridCol w="1391514"/>
                <a:gridCol w="1031106"/>
                <a:gridCol w="1898043"/>
                <a:gridCol w="1898043"/>
                <a:gridCol w="1031106"/>
                <a:gridCol w="1031106"/>
              </a:tblGrid>
              <a:tr h="1350033">
                <a:tc>
                  <a:txBody>
                    <a:bodyPr/>
                    <a:lstStyle/>
                    <a:p>
                      <a:pPr algn="ctr">
                        <a:lnSpc>
                          <a:spcPct val="115000"/>
                        </a:lnSpc>
                        <a:spcAft>
                          <a:spcPts val="0"/>
                        </a:spcAft>
                      </a:pPr>
                      <a:r>
                        <a:rPr lang="en-US" sz="800" dirty="0">
                          <a:effectLst/>
                        </a:rPr>
                        <a:t>ASD individuals</a:t>
                      </a:r>
                      <a:endParaRPr lang="ru-RU" sz="900" dirty="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 n (%)</a:t>
                      </a:r>
                      <a:endParaRPr lang="ru-RU" sz="900">
                        <a:effectLst/>
                        <a:latin typeface="Calibri"/>
                        <a:ea typeface="Times New Roman"/>
                        <a:cs typeface="Times New Roman"/>
                      </a:endParaRPr>
                    </a:p>
                  </a:txBody>
                  <a:tcPr marL="54142" marR="54142" marT="0" marB="0" anchor="ctr"/>
                </a:tc>
                <a:tc>
                  <a:txBody>
                    <a:bodyPr/>
                    <a:lstStyle/>
                    <a:p>
                      <a:pPr>
                        <a:lnSpc>
                          <a:spcPct val="115000"/>
                        </a:lnSpc>
                      </a:pPr>
                      <a:endParaRPr lang="ru-RU" sz="900">
                        <a:effectLst/>
                        <a:latin typeface="Calibri"/>
                      </a:endParaRPr>
                    </a:p>
                  </a:txBody>
                  <a:tcPr marL="54142" marR="54142" marT="0" marB="0" anchor="ctr"/>
                </a:tc>
                <a:tc>
                  <a:txBody>
                    <a:bodyPr/>
                    <a:lstStyle/>
                    <a:p>
                      <a:pPr algn="ctr">
                        <a:lnSpc>
                          <a:spcPct val="115000"/>
                        </a:lnSpc>
                        <a:spcAft>
                          <a:spcPts val="0"/>
                        </a:spcAft>
                      </a:pPr>
                      <a:r>
                        <a:rPr lang="en-US" sz="800">
                          <a:effectLst/>
                        </a:rPr>
                        <a:t>Ear index (Ear-MPA)</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Craniofacial index (CF-MPA)</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TOTAL MPA</a:t>
                      </a:r>
                      <a:endParaRPr lang="ru-RU" sz="900">
                        <a:effectLst/>
                        <a:latin typeface="Calibri"/>
                        <a:ea typeface="Times New Roman"/>
                        <a:cs typeface="Times New Roman"/>
                      </a:endParaRPr>
                    </a:p>
                  </a:txBody>
                  <a:tcPr marL="54142" marR="54142" marT="0" marB="0" anchor="ctr"/>
                </a:tc>
              </a:tr>
              <a:tr h="182482">
                <a:tc rowSpan="4">
                  <a:txBody>
                    <a:bodyPr/>
                    <a:lstStyle/>
                    <a:p>
                      <a:pPr>
                        <a:lnSpc>
                          <a:spcPct val="115000"/>
                        </a:lnSpc>
                        <a:spcAft>
                          <a:spcPts val="0"/>
                        </a:spcAft>
                      </a:pPr>
                      <a:r>
                        <a:rPr lang="en-US" sz="800" dirty="0">
                          <a:effectLst/>
                        </a:rPr>
                        <a:t>Low-MPA (total MPA&lt;5)</a:t>
                      </a:r>
                      <a:endParaRPr lang="ru-RU" sz="900" dirty="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800">
                          <a:effectLst/>
                        </a:rPr>
                        <a:t>23 (46)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.39</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FFFF00"/>
                          </a:highlight>
                        </a:rPr>
                        <a:t>.46*</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-.05</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-.29</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-.41</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-.14</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00"/>
                          </a:highlight>
                        </a:rPr>
                        <a:t>.56**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.37</a:t>
                      </a:r>
                      <a:endParaRPr lang="ru-RU" sz="900">
                        <a:effectLst/>
                        <a:latin typeface="Calibri"/>
                        <a:ea typeface="Times New Roman"/>
                        <a:cs typeface="Times New Roman"/>
                      </a:endParaRPr>
                    </a:p>
                  </a:txBody>
                  <a:tcPr marL="54142" marR="54142" marT="0" marB="0" anchor="ctr"/>
                </a:tc>
              </a:tr>
              <a:tr h="182482">
                <a:tc rowSpan="4">
                  <a:txBody>
                    <a:bodyPr/>
                    <a:lstStyle/>
                    <a:p>
                      <a:pPr>
                        <a:lnSpc>
                          <a:spcPct val="115000"/>
                        </a:lnSpc>
                        <a:spcAft>
                          <a:spcPts val="0"/>
                        </a:spcAft>
                      </a:pPr>
                      <a:r>
                        <a:rPr lang="en-US" sz="800" dirty="0">
                          <a:effectLst/>
                        </a:rPr>
                        <a:t>High-MPA (total MPA&gt;5)</a:t>
                      </a:r>
                      <a:endParaRPr lang="ru-RU" sz="900" dirty="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800">
                          <a:effectLst/>
                        </a:rPr>
                        <a:t>27 (54)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-.08</a:t>
                      </a:r>
                      <a:endParaRPr lang="ru-RU" sz="900">
                        <a:effectLst/>
                        <a:latin typeface="Calibri"/>
                        <a:ea typeface="Times New Roman"/>
                        <a:cs typeface="Times New Roman"/>
                      </a:endParaRPr>
                    </a:p>
                  </a:txBody>
                  <a:tcPr marL="54142" marR="54142" marT="0" marB="0" anchor="ctr"/>
                </a:tc>
              </a:tr>
              <a:tr h="32930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-.25</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-.54**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-.57**</a:t>
                      </a:r>
                      <a:endParaRPr lang="ru-RU" sz="900">
                        <a:effectLst/>
                        <a:latin typeface="Calibri"/>
                        <a:ea typeface="Times New Roman"/>
                        <a:cs typeface="Times New Roman"/>
                      </a:endParaRPr>
                    </a:p>
                  </a:txBody>
                  <a:tcPr marL="54142" marR="54142" marT="0" marB="0" anchor="ctr"/>
                </a:tc>
              </a:tr>
              <a:tr h="32930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-.50**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-.52**</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00"/>
                          </a:highlight>
                        </a:rPr>
                        <a:t>.43*</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.25</a:t>
                      </a:r>
                      <a:endParaRPr lang="ru-RU" sz="900">
                        <a:effectLst/>
                        <a:latin typeface="Calibri"/>
                        <a:ea typeface="Times New Roman"/>
                        <a:cs typeface="Times New Roman"/>
                      </a:endParaRPr>
                    </a:p>
                  </a:txBody>
                  <a:tcPr marL="54142" marR="54142" marT="0" marB="0" anchor="ctr"/>
                </a:tc>
              </a:tr>
              <a:tr h="182482">
                <a:tc rowSpan="4">
                  <a:txBody>
                    <a:bodyPr/>
                    <a:lstStyle/>
                    <a:p>
                      <a:pPr>
                        <a:lnSpc>
                          <a:spcPct val="115000"/>
                        </a:lnSpc>
                        <a:spcAft>
                          <a:spcPts val="0"/>
                        </a:spcAft>
                      </a:pPr>
                      <a:r>
                        <a:rPr lang="en-US" sz="900">
                          <a:effectLst/>
                        </a:rPr>
                        <a:t>All</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900">
                          <a:effectLst/>
                        </a:rPr>
                        <a:t>50 (100)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.23</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.23</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-.12</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-.13</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-.36</a:t>
                      </a:r>
                      <a:r>
                        <a:rPr lang="en-US" sz="800" baseline="30000">
                          <a:effectLst/>
                          <a:highlight>
                            <a:srgbClr val="00FFFF"/>
                          </a:highlight>
                        </a:rPr>
                        <a:t>*</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FF"/>
                          </a:highlight>
                        </a:rPr>
                        <a:t>-.31*</a:t>
                      </a:r>
                      <a:endParaRPr lang="ru-RU" sz="900">
                        <a:effectLst/>
                        <a:latin typeface="Calibri"/>
                        <a:ea typeface="Times New Roman"/>
                        <a:cs typeface="Times New Roman"/>
                      </a:endParaRPr>
                    </a:p>
                  </a:txBody>
                  <a:tcPr marL="54142" marR="54142" marT="0" marB="0" anchor="ctr"/>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00"/>
                          </a:highligh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00"/>
                          </a:highligh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.23</a:t>
                      </a:r>
                      <a:endParaRPr lang="ru-RU" sz="900">
                        <a:effectLst/>
                        <a:latin typeface="Calibri"/>
                        <a:ea typeface="Times New Roman"/>
                        <a:cs typeface="Times New Roman"/>
                      </a:endParaRPr>
                    </a:p>
                  </a:txBody>
                  <a:tcPr marL="54142" marR="54142" marT="0" marB="0" anchor="ctr"/>
                </a:tc>
              </a:tr>
              <a:tr h="182482">
                <a:tc rowSpan="4">
                  <a:txBody>
                    <a:bodyPr/>
                    <a:lstStyle/>
                    <a:p>
                      <a:pPr algn="r">
                        <a:lnSpc>
                          <a:spcPct val="115000"/>
                        </a:lnSpc>
                        <a:spcAft>
                          <a:spcPts val="0"/>
                        </a:spcAft>
                      </a:pPr>
                      <a:r>
                        <a:rPr lang="en-US" sz="800">
                          <a:effectLst/>
                        </a:rPr>
                        <a:t>Men</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800">
                          <a:effectLst/>
                        </a:rPr>
                        <a:t>26 (52)</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FFFF00"/>
                          </a:highlight>
                        </a:rPr>
                        <a:t>.42*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.38</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.35</a:t>
                      </a:r>
                      <a:endParaRPr lang="ru-RU" sz="900">
                        <a:effectLst/>
                        <a:latin typeface="Calibri"/>
                        <a:ea typeface="Times New Roman"/>
                        <a:cs typeface="Times New Roman"/>
                      </a:endParaRPr>
                    </a:p>
                  </a:txBody>
                  <a:tcPr marL="54142" marR="54142" marT="0" marB="0"/>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-.002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-.012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-.05</a:t>
                      </a:r>
                      <a:endParaRPr lang="ru-RU" sz="900">
                        <a:effectLst/>
                        <a:latin typeface="Calibri"/>
                        <a:ea typeface="Times New Roman"/>
                        <a:cs typeface="Times New Roman"/>
                      </a:endParaRPr>
                    </a:p>
                  </a:txBody>
                  <a:tcPr marL="54142" marR="54142" marT="0" marB="0"/>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-.40</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highlight>
                            <a:srgbClr val="00FFFF"/>
                          </a:highlight>
                        </a:rPr>
                        <a:t>-.48*</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highlight>
                            <a:srgbClr val="00FFFF"/>
                          </a:highlight>
                        </a:rPr>
                        <a:t>-.49*</a:t>
                      </a:r>
                      <a:endParaRPr lang="ru-RU" sz="900">
                        <a:effectLst/>
                        <a:latin typeface="Calibri"/>
                        <a:ea typeface="Times New Roman"/>
                        <a:cs typeface="Times New Roman"/>
                      </a:endParaRPr>
                    </a:p>
                  </a:txBody>
                  <a:tcPr marL="54142" marR="54142" marT="0" marB="0"/>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highlight>
                            <a:srgbClr val="00FF00"/>
                          </a:highlight>
                        </a:rPr>
                        <a:t>.49*</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highlight>
                            <a:srgbClr val="00FF00"/>
                          </a:highlight>
                        </a:rPr>
                        <a:t>.53**</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highlight>
                            <a:srgbClr val="00FF00"/>
                          </a:highlight>
                        </a:rPr>
                        <a:t>.50**</a:t>
                      </a:r>
                      <a:endParaRPr lang="ru-RU" sz="900">
                        <a:effectLst/>
                        <a:latin typeface="Calibri"/>
                        <a:ea typeface="Times New Roman"/>
                        <a:cs typeface="Times New Roman"/>
                      </a:endParaRPr>
                    </a:p>
                  </a:txBody>
                  <a:tcPr marL="54142" marR="54142" marT="0" marB="0"/>
                </a:tc>
              </a:tr>
              <a:tr h="182482">
                <a:tc rowSpan="4">
                  <a:txBody>
                    <a:bodyPr/>
                    <a:lstStyle/>
                    <a:p>
                      <a:pPr algn="r">
                        <a:lnSpc>
                          <a:spcPct val="115000"/>
                        </a:lnSpc>
                        <a:spcAft>
                          <a:spcPts val="0"/>
                        </a:spcAft>
                      </a:pPr>
                      <a:r>
                        <a:rPr lang="en-US" sz="900">
                          <a:effectLst/>
                        </a:rPr>
                        <a:t>Women</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900">
                          <a:effectLst/>
                        </a:rPr>
                        <a:t>24 (48)</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.070</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.031</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.12</a:t>
                      </a:r>
                      <a:endParaRPr lang="ru-RU" sz="900">
                        <a:effectLst/>
                        <a:latin typeface="Calibri"/>
                        <a:ea typeface="Times New Roman"/>
                        <a:cs typeface="Times New Roman"/>
                      </a:endParaRPr>
                    </a:p>
                  </a:txBody>
                  <a:tcPr marL="54142" marR="54142" marT="0" marB="0"/>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-.052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-.18</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-.14</a:t>
                      </a:r>
                      <a:endParaRPr lang="ru-RU" sz="900">
                        <a:effectLst/>
                        <a:latin typeface="Calibri"/>
                        <a:ea typeface="Times New Roman"/>
                        <a:cs typeface="Times New Roman"/>
                      </a:endParaRPr>
                    </a:p>
                  </a:txBody>
                  <a:tcPr marL="54142" marR="54142" marT="0" marB="0"/>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-.19</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-.20</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-.093</a:t>
                      </a:r>
                      <a:endParaRPr lang="ru-RU" sz="900">
                        <a:effectLst/>
                        <a:latin typeface="Calibri"/>
                        <a:ea typeface="Times New Roman"/>
                        <a:cs typeface="Times New Roman"/>
                      </a:endParaRPr>
                    </a:p>
                  </a:txBody>
                  <a:tcPr marL="54142" marR="54142" marT="0" marB="0"/>
                </a:tc>
              </a:tr>
              <a:tr h="18248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.14</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dirty="0">
                          <a:effectLst/>
                        </a:rPr>
                        <a:t>.013</a:t>
                      </a:r>
                      <a:endParaRPr lang="ru-RU" sz="900" dirty="0">
                        <a:effectLst/>
                        <a:latin typeface="Calibri"/>
                        <a:ea typeface="Times New Roman"/>
                        <a:cs typeface="Times New Roman"/>
                      </a:endParaRPr>
                    </a:p>
                  </a:txBody>
                  <a:tcPr marL="54142" marR="54142" marT="0" marB="0"/>
                </a:tc>
              </a:tr>
            </a:tbl>
          </a:graphicData>
        </a:graphic>
      </p:graphicFrame>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103403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6 september 2013</a:t>
            </a:r>
            <a:endParaRPr lang="sv-SE" dirty="0"/>
          </a:p>
        </p:txBody>
      </p:sp>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33</a:t>
            </a:fld>
            <a:endParaRPr lang="sv-SE"/>
          </a:p>
        </p:txBody>
      </p:sp>
      <p:sp>
        <p:nvSpPr>
          <p:cNvPr id="18434" name="Rectangle 2"/>
          <p:cNvSpPr>
            <a:spLocks noGrp="1" noChangeArrowheads="1"/>
          </p:cNvSpPr>
          <p:nvPr>
            <p:ph type="title"/>
          </p:nvPr>
        </p:nvSpPr>
        <p:spPr>
          <a:xfrm>
            <a:off x="539552" y="692696"/>
            <a:ext cx="7772400" cy="648072"/>
          </a:xfrm>
        </p:spPr>
        <p:txBody>
          <a:bodyPr/>
          <a:lstStyle/>
          <a:p>
            <a:pPr algn="ctr"/>
            <a:r>
              <a:rPr lang="sv-SE" dirty="0" smtClean="0"/>
              <a:t>PET protokoll &amp; statistik</a:t>
            </a:r>
            <a:endParaRPr lang="sv-SE" dirty="0"/>
          </a:p>
        </p:txBody>
      </p:sp>
      <p:sp>
        <p:nvSpPr>
          <p:cNvPr id="18435" name="Rectangle 3"/>
          <p:cNvSpPr>
            <a:spLocks noGrp="1" noChangeArrowheads="1"/>
          </p:cNvSpPr>
          <p:nvPr>
            <p:ph type="body" idx="1"/>
          </p:nvPr>
        </p:nvSpPr>
        <p:spPr>
          <a:xfrm>
            <a:off x="539750" y="1484784"/>
            <a:ext cx="7772400" cy="4896544"/>
          </a:xfrm>
        </p:spPr>
        <p:txBody>
          <a:bodyPr/>
          <a:lstStyle/>
          <a:p>
            <a:r>
              <a:rPr lang="sv-SE" dirty="0" smtClean="0"/>
              <a:t>PET protokoll</a:t>
            </a:r>
          </a:p>
          <a:p>
            <a:pPr lvl="1"/>
            <a:r>
              <a:rPr lang="sv-SE" dirty="0" smtClean="0"/>
              <a:t>CT undersökning av huvudet, för att möjliggöra nödvändiga korrektioner för en kvantifierad PET-undersökning (t.ex. korrigering för försvagning och spridning av fotoner)</a:t>
            </a:r>
          </a:p>
          <a:p>
            <a:pPr lvl="1"/>
            <a:r>
              <a:rPr lang="sv-SE" dirty="0" smtClean="0"/>
              <a:t>300 M Bq C-11 butanol injiceras samtidigt som insamlingen av PET data påbörjas</a:t>
            </a:r>
          </a:p>
          <a:p>
            <a:pPr lvl="1"/>
            <a:r>
              <a:rPr lang="sv-SE" dirty="0" smtClean="0"/>
              <a:t>PET data insamlas under 5 min</a:t>
            </a:r>
          </a:p>
          <a:p>
            <a:pPr marL="457200" lvl="1" indent="0">
              <a:buNone/>
            </a:pPr>
            <a:endParaRPr lang="sv-SE" dirty="0" smtClean="0"/>
          </a:p>
          <a:p>
            <a:pPr marL="457200" lvl="1" indent="0">
              <a:buNone/>
            </a:pPr>
            <a:endParaRPr lang="sv-SE" dirty="0" smtClean="0"/>
          </a:p>
          <a:p>
            <a:r>
              <a:rPr lang="sv-SE" dirty="0" smtClean="0"/>
              <a:t>Statistisk analys</a:t>
            </a:r>
          </a:p>
          <a:p>
            <a:pPr lvl="1"/>
            <a:r>
              <a:rPr lang="sv-SE" dirty="0"/>
              <a:t>d</a:t>
            </a:r>
            <a:r>
              <a:rPr lang="sv-SE" dirty="0" smtClean="0"/>
              <a:t>e dynamiskt insamlade datavärdena avseende CBF omvandlas till bilder för att möjliggöra en utvärdering av blodflöde inom relevanta områden</a:t>
            </a:r>
          </a:p>
          <a:p>
            <a:pPr lvl="1"/>
            <a:r>
              <a:rPr lang="sv-SE" dirty="0" smtClean="0"/>
              <a:t>grupp skillnader i CBF bedömdes med </a:t>
            </a:r>
            <a:r>
              <a:rPr lang="sv-SE" dirty="0" err="1" smtClean="0"/>
              <a:t>voxel</a:t>
            </a:r>
            <a:r>
              <a:rPr lang="sv-SE" dirty="0" smtClean="0"/>
              <a:t>-baserad analys i SPM2</a:t>
            </a:r>
            <a:endParaRPr lang="sv-SE" dirty="0"/>
          </a:p>
        </p:txBody>
      </p:sp>
    </p:spTree>
    <p:extLst>
      <p:ext uri="{BB962C8B-B14F-4D97-AF65-F5344CB8AC3E}">
        <p14:creationId xmlns:p14="http://schemas.microsoft.com/office/powerpoint/2010/main" val="113760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6 september 2013</a:t>
            </a:r>
            <a:endParaRPr lang="sv-SE" dirty="0"/>
          </a:p>
        </p:txBody>
      </p:sp>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34</a:t>
            </a:fld>
            <a:endParaRPr lang="sv-SE"/>
          </a:p>
        </p:txBody>
      </p:sp>
      <p:sp>
        <p:nvSpPr>
          <p:cNvPr id="18434" name="Rectangle 2"/>
          <p:cNvSpPr>
            <a:spLocks noGrp="1" noChangeArrowheads="1"/>
          </p:cNvSpPr>
          <p:nvPr>
            <p:ph type="title"/>
          </p:nvPr>
        </p:nvSpPr>
        <p:spPr>
          <a:xfrm>
            <a:off x="611560" y="908720"/>
            <a:ext cx="7772400" cy="1143000"/>
          </a:xfrm>
        </p:spPr>
        <p:txBody>
          <a:bodyPr/>
          <a:lstStyle/>
          <a:p>
            <a:pPr algn="ctr"/>
            <a:r>
              <a:rPr lang="sv-SE" dirty="0" smtClean="0"/>
              <a:t>Statistiska analyser, Delarbete 2</a:t>
            </a:r>
            <a:endParaRPr lang="sv-SE" dirty="0"/>
          </a:p>
        </p:txBody>
      </p:sp>
      <p:sp>
        <p:nvSpPr>
          <p:cNvPr id="18435" name="Rectangle 3"/>
          <p:cNvSpPr>
            <a:spLocks noGrp="1" noChangeArrowheads="1"/>
          </p:cNvSpPr>
          <p:nvPr>
            <p:ph type="body" idx="1"/>
          </p:nvPr>
        </p:nvSpPr>
        <p:spPr>
          <a:xfrm>
            <a:off x="539750" y="1844824"/>
            <a:ext cx="7772400" cy="4390876"/>
          </a:xfrm>
        </p:spPr>
        <p:txBody>
          <a:bodyPr/>
          <a:lstStyle/>
          <a:p>
            <a:r>
              <a:rPr lang="sv-SE" dirty="0" smtClean="0"/>
              <a:t>Jämförelse av CBF mellan</a:t>
            </a:r>
          </a:p>
          <a:p>
            <a:pPr lvl="1"/>
            <a:r>
              <a:rPr lang="sv-SE" dirty="0" smtClean="0"/>
              <a:t>autismspektrumgruppen </a:t>
            </a:r>
            <a:r>
              <a:rPr lang="sv-SE" dirty="0"/>
              <a:t>och kontroller </a:t>
            </a:r>
          </a:p>
          <a:p>
            <a:pPr lvl="1"/>
            <a:r>
              <a:rPr lang="sv-SE" dirty="0" smtClean="0"/>
              <a:t>Personer med ASD, med och </a:t>
            </a:r>
            <a:r>
              <a:rPr lang="sv-SE" dirty="0"/>
              <a:t>utan medicinering</a:t>
            </a:r>
          </a:p>
          <a:p>
            <a:pPr marL="0" indent="0">
              <a:buNone/>
            </a:pPr>
            <a:endParaRPr lang="sv-SE" dirty="0" smtClean="0"/>
          </a:p>
          <a:p>
            <a:r>
              <a:rPr lang="sv-SE" dirty="0"/>
              <a:t>Ingen korrelation mellan CBF </a:t>
            </a:r>
            <a:r>
              <a:rPr lang="sv-SE" dirty="0" smtClean="0"/>
              <a:t>och </a:t>
            </a:r>
            <a:r>
              <a:rPr lang="sv-SE" dirty="0"/>
              <a:t>IQ </a:t>
            </a:r>
            <a:r>
              <a:rPr lang="sv-SE" dirty="0" smtClean="0"/>
              <a:t>justerad </a:t>
            </a:r>
            <a:r>
              <a:rPr lang="sv-SE" dirty="0"/>
              <a:t>för ålder, kön och</a:t>
            </a:r>
            <a:br>
              <a:rPr lang="sv-SE" dirty="0"/>
            </a:br>
            <a:r>
              <a:rPr lang="sv-SE" dirty="0" smtClean="0"/>
              <a:t>utbildningsnivå</a:t>
            </a:r>
          </a:p>
          <a:p>
            <a:endParaRPr lang="sv-SE" dirty="0" smtClean="0"/>
          </a:p>
          <a:p>
            <a:r>
              <a:rPr lang="sv-SE" dirty="0"/>
              <a:t>Statistisk signifikansnivå var bestämd som</a:t>
            </a:r>
          </a:p>
          <a:p>
            <a:pPr lvl="1"/>
            <a:r>
              <a:rPr lang="sv-SE" dirty="0" smtClean="0"/>
              <a:t>P</a:t>
            </a:r>
            <a:r>
              <a:rPr lang="en-US" dirty="0" smtClean="0"/>
              <a:t>-</a:t>
            </a:r>
            <a:r>
              <a:rPr lang="en-US" dirty="0" err="1" smtClean="0"/>
              <a:t>värdet</a:t>
            </a:r>
            <a:r>
              <a:rPr lang="en-US" dirty="0" smtClean="0"/>
              <a:t> </a:t>
            </a:r>
            <a:r>
              <a:rPr lang="en-US" dirty="0" err="1" smtClean="0"/>
              <a:t>korrigerat</a:t>
            </a:r>
            <a:r>
              <a:rPr lang="en-US" dirty="0" smtClean="0"/>
              <a:t> &lt;</a:t>
            </a:r>
            <a:r>
              <a:rPr lang="en-US" dirty="0"/>
              <a:t>0.01 </a:t>
            </a:r>
            <a:r>
              <a:rPr lang="en-US" dirty="0" err="1" smtClean="0"/>
              <a:t>på</a:t>
            </a:r>
            <a:r>
              <a:rPr lang="en-US" dirty="0" smtClean="0"/>
              <a:t> </a:t>
            </a:r>
            <a:r>
              <a:rPr lang="en-US" dirty="0" err="1" smtClean="0"/>
              <a:t>klusternivå</a:t>
            </a:r>
            <a:endParaRPr lang="en-US" dirty="0"/>
          </a:p>
          <a:p>
            <a:pPr lvl="1"/>
            <a:r>
              <a:rPr lang="en-US" dirty="0"/>
              <a:t>p</a:t>
            </a:r>
            <a:r>
              <a:rPr lang="en-US" dirty="0" smtClean="0"/>
              <a:t>-</a:t>
            </a:r>
            <a:r>
              <a:rPr lang="en-US" dirty="0" err="1" smtClean="0"/>
              <a:t>okorrigerat</a:t>
            </a:r>
            <a:r>
              <a:rPr lang="en-US" dirty="0" smtClean="0"/>
              <a:t> &lt; </a:t>
            </a:r>
            <a:r>
              <a:rPr lang="en-US" dirty="0"/>
              <a:t>0.01 </a:t>
            </a:r>
            <a:r>
              <a:rPr lang="en-US" dirty="0" err="1" smtClean="0"/>
              <a:t>på</a:t>
            </a:r>
            <a:r>
              <a:rPr lang="en-US" dirty="0" smtClean="0"/>
              <a:t> </a:t>
            </a:r>
            <a:r>
              <a:rPr lang="en-US" dirty="0" err="1" smtClean="0"/>
              <a:t>voxelnivå</a:t>
            </a:r>
            <a:endParaRPr lang="en-US" dirty="0" smtClean="0"/>
          </a:p>
          <a:p>
            <a:pPr marL="457200" lvl="1" indent="0">
              <a:buNone/>
            </a:pPr>
            <a:endParaRPr lang="sv-SE" dirty="0" smtClean="0"/>
          </a:p>
          <a:p>
            <a:r>
              <a:rPr lang="sv-SE" dirty="0" err="1" smtClean="0"/>
              <a:t>Brodmann</a:t>
            </a:r>
            <a:r>
              <a:rPr lang="sv-SE" dirty="0" smtClean="0"/>
              <a:t> areas identifierades genom omvandling av </a:t>
            </a:r>
            <a:r>
              <a:rPr lang="sv-SE" dirty="0" err="1" smtClean="0"/>
              <a:t>isocenters</a:t>
            </a:r>
            <a:r>
              <a:rPr lang="sv-SE" dirty="0" smtClean="0"/>
              <a:t> koordinater</a:t>
            </a:r>
          </a:p>
          <a:p>
            <a:pPr marL="0" indent="0">
              <a:buNone/>
            </a:pPr>
            <a:endParaRPr lang="sv-SE" dirty="0" smtClean="0"/>
          </a:p>
        </p:txBody>
      </p:sp>
    </p:spTree>
    <p:extLst>
      <p:ext uri="{BB962C8B-B14F-4D97-AF65-F5344CB8AC3E}">
        <p14:creationId xmlns:p14="http://schemas.microsoft.com/office/powerpoint/2010/main" val="44056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6 september 2013</a:t>
            </a:r>
            <a:endParaRPr lang="sv-SE" dirty="0"/>
          </a:p>
        </p:txBody>
      </p:sp>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35</a:t>
            </a:fld>
            <a:endParaRPr lang="sv-SE"/>
          </a:p>
        </p:txBody>
      </p:sp>
      <p:sp>
        <p:nvSpPr>
          <p:cNvPr id="18434" name="Rectangle 2"/>
          <p:cNvSpPr>
            <a:spLocks noGrp="1" noChangeArrowheads="1"/>
          </p:cNvSpPr>
          <p:nvPr>
            <p:ph type="title"/>
          </p:nvPr>
        </p:nvSpPr>
        <p:spPr/>
        <p:txBody>
          <a:bodyPr/>
          <a:lstStyle/>
          <a:p>
            <a:pPr algn="ctr"/>
            <a:r>
              <a:rPr lang="sv-SE" dirty="0"/>
              <a:t>Principal </a:t>
            </a:r>
            <a:r>
              <a:rPr lang="sv-SE" dirty="0" err="1"/>
              <a:t>component</a:t>
            </a:r>
            <a:r>
              <a:rPr lang="sv-SE" dirty="0"/>
              <a:t> </a:t>
            </a:r>
            <a:r>
              <a:rPr lang="sv-SE" dirty="0" err="1" smtClean="0"/>
              <a:t>analysis</a:t>
            </a:r>
            <a:r>
              <a:rPr lang="sv-SE" dirty="0" smtClean="0"/>
              <a:t/>
            </a:r>
            <a:br>
              <a:rPr lang="sv-SE" dirty="0" smtClean="0"/>
            </a:br>
            <a:r>
              <a:rPr lang="sv-SE" dirty="0" smtClean="0"/>
              <a:t>(faktoranalys)</a:t>
            </a:r>
            <a:endParaRPr lang="sv-SE" dirty="0"/>
          </a:p>
        </p:txBody>
      </p:sp>
      <p:sp>
        <p:nvSpPr>
          <p:cNvPr id="18435" name="Rectangle 3"/>
          <p:cNvSpPr>
            <a:spLocks noGrp="1" noChangeArrowheads="1"/>
          </p:cNvSpPr>
          <p:nvPr>
            <p:ph type="body" idx="1"/>
          </p:nvPr>
        </p:nvSpPr>
        <p:spPr/>
        <p:txBody>
          <a:bodyPr/>
          <a:lstStyle/>
          <a:p>
            <a:pPr lvl="0">
              <a:buClr>
                <a:srgbClr val="870052"/>
              </a:buClr>
            </a:pPr>
            <a:r>
              <a:rPr lang="sv-SE" dirty="0">
                <a:solidFill>
                  <a:srgbClr val="000000"/>
                </a:solidFill>
              </a:rPr>
              <a:t>Poäng från neuropsykiatrisk skattningsskalor normaliserades till standard poäng (</a:t>
            </a:r>
            <a:r>
              <a:rPr lang="sv-SE" dirty="0" smtClean="0">
                <a:solidFill>
                  <a:srgbClr val="000000"/>
                </a:solidFill>
              </a:rPr>
              <a:t>z-score</a:t>
            </a:r>
            <a:r>
              <a:rPr lang="sv-SE" dirty="0" smtClean="0"/>
              <a:t>)</a:t>
            </a:r>
          </a:p>
          <a:p>
            <a:pPr lvl="0">
              <a:buClr>
                <a:srgbClr val="870052"/>
              </a:buClr>
            </a:pPr>
            <a:endParaRPr lang="sv-SE" dirty="0" smtClean="0"/>
          </a:p>
          <a:p>
            <a:pPr lvl="0">
              <a:buClr>
                <a:srgbClr val="870052"/>
              </a:buClr>
            </a:pPr>
            <a:r>
              <a:rPr lang="sv-SE" dirty="0" smtClean="0"/>
              <a:t>13 z-värden </a:t>
            </a:r>
            <a:r>
              <a:rPr lang="sv-SE" dirty="0"/>
              <a:t>lagts in i </a:t>
            </a:r>
            <a:r>
              <a:rPr lang="sv-SE" dirty="0" err="1"/>
              <a:t>OpenStat</a:t>
            </a:r>
            <a:r>
              <a:rPr lang="sv-SE" dirty="0"/>
              <a:t> för statistisk </a:t>
            </a:r>
            <a:r>
              <a:rPr lang="sv-SE" dirty="0" smtClean="0"/>
              <a:t>analys</a:t>
            </a:r>
          </a:p>
          <a:p>
            <a:pPr lvl="0">
              <a:buClr>
                <a:srgbClr val="870052"/>
              </a:buClr>
            </a:pPr>
            <a:endParaRPr lang="sv-SE" dirty="0" smtClean="0"/>
          </a:p>
          <a:p>
            <a:pPr lvl="0">
              <a:buClr>
                <a:srgbClr val="870052"/>
              </a:buClr>
            </a:pPr>
            <a:r>
              <a:rPr lang="sv-SE" dirty="0"/>
              <a:t>3 kluster av faktorer identifierats med faktoranalys </a:t>
            </a:r>
          </a:p>
          <a:p>
            <a:pPr lvl="2"/>
            <a:r>
              <a:rPr lang="sv-SE" sz="1800" dirty="0"/>
              <a:t>”autistiska drag/ADHD-symtom”</a:t>
            </a:r>
          </a:p>
          <a:p>
            <a:pPr lvl="2"/>
            <a:r>
              <a:rPr lang="sv-SE" sz="1800" dirty="0"/>
              <a:t>”sensomotorisk integration” </a:t>
            </a:r>
          </a:p>
          <a:p>
            <a:pPr lvl="2"/>
            <a:r>
              <a:rPr lang="sv-SE" sz="1800" dirty="0"/>
              <a:t>”intelligens/sekvens av motoriska rörelser”</a:t>
            </a:r>
          </a:p>
          <a:p>
            <a:pPr lvl="0">
              <a:buClr>
                <a:srgbClr val="870052"/>
              </a:buClr>
            </a:pPr>
            <a:endParaRPr lang="sv-SE" dirty="0" smtClean="0"/>
          </a:p>
          <a:p>
            <a:pPr lvl="0">
              <a:buClr>
                <a:srgbClr val="870052"/>
              </a:buClr>
            </a:pPr>
            <a:r>
              <a:rPr lang="ru-RU" dirty="0"/>
              <a:t>korrelationsanalys mellan blodflödesindex och </a:t>
            </a:r>
            <a:r>
              <a:rPr lang="sv-SE" dirty="0" smtClean="0"/>
              <a:t>varje </a:t>
            </a:r>
            <a:r>
              <a:rPr lang="ru-RU" dirty="0" smtClean="0"/>
              <a:t>faktor</a:t>
            </a:r>
            <a:endParaRPr lang="sv-SE" dirty="0" smtClean="0"/>
          </a:p>
          <a:p>
            <a:pPr marL="457200" lvl="1" indent="0">
              <a:buNone/>
            </a:pPr>
            <a:endParaRPr lang="sv-SE" dirty="0"/>
          </a:p>
          <a:p>
            <a:endParaRPr lang="sv-SE" dirty="0"/>
          </a:p>
        </p:txBody>
      </p:sp>
    </p:spTree>
    <p:extLst>
      <p:ext uri="{BB962C8B-B14F-4D97-AF65-F5344CB8AC3E}">
        <p14:creationId xmlns:p14="http://schemas.microsoft.com/office/powerpoint/2010/main" val="260274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6 september 2013</a:t>
            </a:r>
            <a:endParaRPr lang="sv-SE" dirty="0"/>
          </a:p>
        </p:txBody>
      </p:sp>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36</a:t>
            </a:fld>
            <a:endParaRPr lang="sv-SE"/>
          </a:p>
        </p:txBody>
      </p:sp>
      <p:sp>
        <p:nvSpPr>
          <p:cNvPr id="18434" name="Rectangle 2"/>
          <p:cNvSpPr>
            <a:spLocks noGrp="1" noChangeArrowheads="1"/>
          </p:cNvSpPr>
          <p:nvPr>
            <p:ph type="title"/>
          </p:nvPr>
        </p:nvSpPr>
        <p:spPr>
          <a:xfrm>
            <a:off x="107504" y="332656"/>
            <a:ext cx="7772400" cy="1152128"/>
          </a:xfrm>
        </p:spPr>
        <p:txBody>
          <a:bodyPr/>
          <a:lstStyle/>
          <a:p>
            <a:pPr algn="ctr"/>
            <a:r>
              <a:rPr lang="sv-SE" dirty="0"/>
              <a:t>Resultat, Delarbete </a:t>
            </a:r>
            <a:r>
              <a:rPr lang="sv-SE" dirty="0" smtClean="0"/>
              <a:t>3</a:t>
            </a:r>
            <a:br>
              <a:rPr lang="sv-SE" dirty="0" smtClean="0"/>
            </a:br>
            <a:r>
              <a:rPr lang="sv-SE" dirty="0" smtClean="0"/>
              <a:t>Faktoranalys</a:t>
            </a:r>
            <a:endParaRPr lang="sv-SE" dirty="0"/>
          </a:p>
        </p:txBody>
      </p:sp>
      <p:sp>
        <p:nvSpPr>
          <p:cNvPr id="18435" name="Rectangle 3"/>
          <p:cNvSpPr>
            <a:spLocks noGrp="1" noChangeArrowheads="1"/>
          </p:cNvSpPr>
          <p:nvPr>
            <p:ph type="body" idx="1"/>
          </p:nvPr>
        </p:nvSpPr>
        <p:spPr>
          <a:xfrm>
            <a:off x="585241" y="5844730"/>
            <a:ext cx="7772400" cy="504055"/>
          </a:xfrm>
        </p:spPr>
        <p:txBody>
          <a:bodyPr/>
          <a:lstStyle/>
          <a:p>
            <a:pPr marL="0" indent="0">
              <a:buNone/>
            </a:pPr>
            <a:r>
              <a:rPr lang="en-GB" sz="1400" dirty="0" err="1" smtClean="0"/>
              <a:t>Högsta</a:t>
            </a:r>
            <a:r>
              <a:rPr lang="en-GB" sz="1400" dirty="0" smtClean="0"/>
              <a:t> factor loadings </a:t>
            </a:r>
            <a:r>
              <a:rPr lang="sv-SE" sz="1400" dirty="0" smtClean="0"/>
              <a:t>är i fett stil</a:t>
            </a:r>
            <a:endParaRPr lang="ru-RU" sz="1400" dirty="0" smtClean="0"/>
          </a:p>
          <a:p>
            <a:pPr marL="0" indent="0">
              <a:buNone/>
            </a:pPr>
            <a:r>
              <a:rPr lang="en-GB" sz="1400" dirty="0" smtClean="0"/>
              <a:t>h</a:t>
            </a:r>
            <a:r>
              <a:rPr lang="en-GB" sz="1400" baseline="30000" dirty="0" smtClean="0"/>
              <a:t>2</a:t>
            </a:r>
            <a:r>
              <a:rPr lang="en-GB" sz="1400" dirty="0" smtClean="0"/>
              <a:t>  </a:t>
            </a:r>
            <a:r>
              <a:rPr lang="en-GB" sz="1400" dirty="0" err="1" smtClean="0"/>
              <a:t>är</a:t>
            </a:r>
            <a:r>
              <a:rPr lang="en-GB" sz="1400" dirty="0" smtClean="0"/>
              <a:t> communality (proportion </a:t>
            </a:r>
            <a:r>
              <a:rPr lang="en-GB" sz="1400" dirty="0" err="1" smtClean="0"/>
              <a:t>av</a:t>
            </a:r>
            <a:r>
              <a:rPr lang="en-GB" sz="1400" dirty="0" smtClean="0"/>
              <a:t> variance </a:t>
            </a:r>
            <a:r>
              <a:rPr lang="en-GB" sz="1400" dirty="0" err="1" smtClean="0"/>
              <a:t>av</a:t>
            </a:r>
            <a:r>
              <a:rPr lang="en-GB" sz="1400" dirty="0" smtClean="0"/>
              <a:t> en </a:t>
            </a:r>
            <a:r>
              <a:rPr lang="en-GB" sz="1400" dirty="0" err="1" smtClean="0"/>
              <a:t>enskilld</a:t>
            </a:r>
            <a:r>
              <a:rPr lang="en-GB" sz="1400" dirty="0" smtClean="0"/>
              <a:t> item </a:t>
            </a:r>
            <a:r>
              <a:rPr lang="en-GB" sz="1400" dirty="0" err="1" smtClean="0"/>
              <a:t>i</a:t>
            </a:r>
            <a:r>
              <a:rPr lang="en-GB" sz="1400" dirty="0" smtClean="0"/>
              <a:t> </a:t>
            </a:r>
            <a:r>
              <a:rPr lang="en-GB" sz="1400" dirty="0" err="1" smtClean="0"/>
              <a:t>faktor</a:t>
            </a:r>
            <a:r>
              <a:rPr lang="en-GB" sz="1400" dirty="0" smtClean="0"/>
              <a:t>)</a:t>
            </a:r>
            <a:endParaRPr lang="sv-SE" sz="1400" dirty="0"/>
          </a:p>
        </p:txBody>
      </p:sp>
      <p:graphicFrame>
        <p:nvGraphicFramePr>
          <p:cNvPr id="2" name="Table 1"/>
          <p:cNvGraphicFramePr>
            <a:graphicFrameLocks noGrp="1"/>
          </p:cNvGraphicFramePr>
          <p:nvPr>
            <p:extLst>
              <p:ext uri="{D42A27DB-BD31-4B8C-83A1-F6EECF244321}">
                <p14:modId xmlns:p14="http://schemas.microsoft.com/office/powerpoint/2010/main" val="3542750663"/>
              </p:ext>
            </p:extLst>
          </p:nvPr>
        </p:nvGraphicFramePr>
        <p:xfrm>
          <a:off x="467544" y="1556792"/>
          <a:ext cx="8064897" cy="4032447"/>
        </p:xfrm>
        <a:graphic>
          <a:graphicData uri="http://schemas.openxmlformats.org/drawingml/2006/table">
            <a:tbl>
              <a:tblPr/>
              <a:tblGrid>
                <a:gridCol w="2891318"/>
                <a:gridCol w="1778132"/>
                <a:gridCol w="1535764"/>
                <a:gridCol w="1293395"/>
                <a:gridCol w="566288"/>
              </a:tblGrid>
              <a:tr h="237288">
                <a:tc rowSpan="2">
                  <a:txBody>
                    <a:bodyPr/>
                    <a:lstStyle/>
                    <a:p>
                      <a:pPr algn="ctr">
                        <a:lnSpc>
                          <a:spcPct val="115000"/>
                        </a:lnSpc>
                        <a:spcAft>
                          <a:spcPts val="1000"/>
                        </a:spcAft>
                      </a:pPr>
                      <a:r>
                        <a:rPr lang="en-US" sz="900" dirty="0">
                          <a:effectLst/>
                          <a:latin typeface="Arial"/>
                          <a:ea typeface="Calibri"/>
                          <a:cs typeface="Times New Roman"/>
                        </a:rPr>
                        <a:t> </a:t>
                      </a:r>
                      <a:endParaRPr lang="ru-RU" sz="1000" dirty="0">
                        <a:effectLst/>
                        <a:latin typeface="Calibri"/>
                        <a:ea typeface="Calibri"/>
                        <a:cs typeface="Times New Roman"/>
                      </a:endParaRPr>
                    </a:p>
                    <a:p>
                      <a:pPr algn="ctr">
                        <a:lnSpc>
                          <a:spcPct val="115000"/>
                        </a:lnSpc>
                        <a:spcAft>
                          <a:spcPts val="1000"/>
                        </a:spcAft>
                      </a:pPr>
                      <a:r>
                        <a:rPr lang="en-US" sz="900" dirty="0">
                          <a:effectLst/>
                          <a:latin typeface="Arial"/>
                          <a:ea typeface="Calibri"/>
                          <a:cs typeface="Times New Roman"/>
                        </a:rPr>
                        <a:t>Variables</a:t>
                      </a:r>
                      <a:endParaRPr lang="ru-RU" sz="1000" dirty="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900">
                          <a:effectLst/>
                          <a:latin typeface="Arial"/>
                          <a:ea typeface="Calibri"/>
                          <a:cs typeface="Times New Roman"/>
                        </a:rPr>
                        <a:t>Component</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1000"/>
                        </a:spcAft>
                      </a:pPr>
                      <a:r>
                        <a:rPr lang="en-US" sz="900">
                          <a:effectLst/>
                          <a:latin typeface="Arial"/>
                          <a:ea typeface="Calibri"/>
                          <a:cs typeface="Times New Roman"/>
                        </a:rPr>
                        <a:t> </a:t>
                      </a:r>
                      <a:endParaRPr lang="ru-RU" sz="1000">
                        <a:effectLst/>
                        <a:latin typeface="Calibri"/>
                        <a:ea typeface="Calibri"/>
                        <a:cs typeface="Times New Roman"/>
                      </a:endParaRPr>
                    </a:p>
                    <a:p>
                      <a:pPr algn="ctr">
                        <a:lnSpc>
                          <a:spcPct val="115000"/>
                        </a:lnSpc>
                        <a:spcAft>
                          <a:spcPts val="1000"/>
                        </a:spcAft>
                      </a:pPr>
                      <a:r>
                        <a:rPr lang="en-US" sz="900">
                          <a:effectLst/>
                          <a:latin typeface="Arial"/>
                          <a:ea typeface="Calibri"/>
                          <a:cs typeface="Times New Roman"/>
                        </a:rPr>
                        <a:t>h</a:t>
                      </a:r>
                      <a:r>
                        <a:rPr lang="en-US" sz="900" baseline="30000">
                          <a:effectLst/>
                          <a:latin typeface="Arial"/>
                          <a:ea typeface="Calibri"/>
                          <a:cs typeface="Times New Roman"/>
                        </a:rPr>
                        <a:t>2</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27">
                <a:tc vMerge="1">
                  <a:txBody>
                    <a:bodyPr/>
                    <a:lstStyle/>
                    <a:p>
                      <a:endParaRPr lang="ru-RU"/>
                    </a:p>
                  </a:txBody>
                  <a:tcPr/>
                </a:tc>
                <a:tc>
                  <a:txBody>
                    <a:bodyPr/>
                    <a:lstStyle/>
                    <a:p>
                      <a:pPr algn="ctr">
                        <a:lnSpc>
                          <a:spcPct val="115000"/>
                        </a:lnSpc>
                        <a:spcAft>
                          <a:spcPts val="1000"/>
                        </a:spcAft>
                      </a:pPr>
                      <a:r>
                        <a:rPr lang="en-US" sz="900">
                          <a:effectLst/>
                          <a:latin typeface="Arial"/>
                          <a:ea typeface="Times New Roman"/>
                          <a:cs typeface="Times New Roman"/>
                        </a:rPr>
                        <a:t>F1. Autistic/ADHD traits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Times New Roman"/>
                          <a:cs typeface="Times New Roman"/>
                        </a:rPr>
                        <a:t>F2. Sensory-motor integration</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Times New Roman"/>
                          <a:cs typeface="Times New Roman"/>
                        </a:rPr>
                        <a:t>F3. Intelligence/Motor sequencing</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37288">
                <a:tc>
                  <a:txBody>
                    <a:bodyPr/>
                    <a:lstStyle/>
                    <a:p>
                      <a:pPr>
                        <a:lnSpc>
                          <a:spcPct val="115000"/>
                        </a:lnSpc>
                        <a:spcAft>
                          <a:spcPts val="1000"/>
                        </a:spcAft>
                      </a:pPr>
                      <a:r>
                        <a:rPr lang="en-US" sz="900">
                          <a:effectLst/>
                          <a:latin typeface="Arial"/>
                          <a:ea typeface="Calibri"/>
                          <a:cs typeface="Times New Roman"/>
                        </a:rPr>
                        <a:t>Hyperactivity/Impulsivity subscale in ASRS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0.841</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-0.254</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0.334</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Circumscribed Interests subscale in RAADS-R</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0.826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0.376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0.039</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0.93</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Inattention subscale in ASRS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0.804</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0.036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0.065</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0.65</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ADOS Communication and Social interaction </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0,798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0.341</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0.250</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0.81</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Sensory Motor Symptoms subscale in RAADS-R</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0.766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0.318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0.514</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0.95</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Times New Roman"/>
                          <a:cs typeface="Times New Roman"/>
                        </a:rPr>
                        <a:t>Global </a:t>
                      </a:r>
                      <a:r>
                        <a:rPr lang="en-US" sz="900">
                          <a:effectLst/>
                          <a:latin typeface="Arial"/>
                          <a:ea typeface="Calibri"/>
                          <a:cs typeface="Times New Roman"/>
                        </a:rPr>
                        <a:t>Assessment of Function, total</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r>
                        <a:rPr lang="en-US" sz="900" b="1">
                          <a:effectLst/>
                          <a:latin typeface="Arial"/>
                          <a:ea typeface="Calibri"/>
                          <a:cs typeface="Times New Roman"/>
                        </a:rPr>
                        <a:t>        -0.757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-0.469</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-0.277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Social Interaction subscale in RAADS-R</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0.751</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0.452</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0.272</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0.84</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“Hard” signs NES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0.563</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0.385</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0.413</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0.63</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Motor Co-ordination Signs subscale in NES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0.032</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0.935</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0.058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Sensory Integration Signs subscale in NES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0.316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0.618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0.186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0.51</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Verbal IQ</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-0.244</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0.030</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-0.866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0.80</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nSpc>
                          <a:spcPct val="115000"/>
                        </a:lnSpc>
                        <a:spcAft>
                          <a:spcPts val="1000"/>
                        </a:spcAft>
                      </a:pPr>
                      <a:r>
                        <a:rPr lang="en-US" sz="900">
                          <a:effectLst/>
                          <a:latin typeface="Arial"/>
                          <a:ea typeface="Calibri"/>
                          <a:cs typeface="Times New Roman"/>
                        </a:rPr>
                        <a:t>Performance IQ</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-0.237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-0.206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-0.890</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0.89</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marL="540385" indent="-540385">
                        <a:lnSpc>
                          <a:spcPct val="115000"/>
                        </a:lnSpc>
                        <a:spcAft>
                          <a:spcPts val="1000"/>
                        </a:spcAft>
                      </a:pPr>
                      <a:r>
                        <a:rPr lang="en-US" sz="900">
                          <a:effectLst/>
                          <a:latin typeface="Arial"/>
                          <a:ea typeface="Calibri"/>
                          <a:cs typeface="Times New Roman"/>
                        </a:rPr>
                        <a:t>Motor Sequencing Signs subscale in NES</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0.298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Arial"/>
                          <a:ea typeface="Calibri"/>
                          <a:cs typeface="Times New Roman"/>
                        </a:rPr>
                        <a:t>0.519</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effectLst/>
                          <a:latin typeface="Arial"/>
                          <a:ea typeface="Calibri"/>
                          <a:cs typeface="Times New Roman"/>
                        </a:rPr>
                        <a:t>0.727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0.88</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88">
                <a:tc>
                  <a:txBody>
                    <a:bodyPr/>
                    <a:lstStyle/>
                    <a:p>
                      <a:pPr algn="ctr">
                        <a:lnSpc>
                          <a:spcPct val="115000"/>
                        </a:lnSpc>
                        <a:spcAft>
                          <a:spcPts val="1000"/>
                        </a:spcAft>
                      </a:pPr>
                      <a:r>
                        <a:rPr lang="en-US" sz="900" dirty="0">
                          <a:effectLst/>
                          <a:latin typeface="Arial"/>
                          <a:ea typeface="Calibri"/>
                          <a:cs typeface="Times New Roman"/>
                        </a:rPr>
                        <a:t>Cumulative variance explained</a:t>
                      </a:r>
                      <a:endParaRPr lang="ru-RU" sz="1000" dirty="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38.6</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19.7</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a:effectLst/>
                          <a:latin typeface="Arial"/>
                          <a:ea typeface="Calibri"/>
                          <a:cs typeface="Times New Roman"/>
                        </a:rPr>
                        <a:t>22.9</a:t>
                      </a:r>
                      <a:endParaRPr lang="ru-RU" sz="100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dirty="0">
                          <a:effectLst/>
                          <a:latin typeface="Arial"/>
                          <a:ea typeface="Calibri"/>
                          <a:cs typeface="Times New Roman"/>
                        </a:rPr>
                        <a:t> </a:t>
                      </a:r>
                      <a:endParaRPr lang="ru-RU" sz="1000" dirty="0">
                        <a:effectLst/>
                        <a:latin typeface="Calibri"/>
                        <a:ea typeface="Calibri"/>
                        <a:cs typeface="Times New Roman"/>
                      </a:endParaRPr>
                    </a:p>
                  </a:txBody>
                  <a:tcPr marL="59331" marR="59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668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6 september 2013</a:t>
            </a:r>
            <a:endParaRPr lang="sv-SE" dirty="0"/>
          </a:p>
        </p:txBody>
      </p:sp>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37</a:t>
            </a:fld>
            <a:endParaRPr lang="sv-SE"/>
          </a:p>
        </p:txBody>
      </p:sp>
      <p:sp>
        <p:nvSpPr>
          <p:cNvPr id="18434" name="Rectangle 2"/>
          <p:cNvSpPr>
            <a:spLocks noGrp="1" noChangeArrowheads="1"/>
          </p:cNvSpPr>
          <p:nvPr>
            <p:ph type="title"/>
          </p:nvPr>
        </p:nvSpPr>
        <p:spPr/>
        <p:txBody>
          <a:bodyPr/>
          <a:lstStyle/>
          <a:p>
            <a:pPr algn="ctr"/>
            <a:r>
              <a:rPr lang="sv-SE" dirty="0" err="1"/>
              <a:t>Neurological</a:t>
            </a:r>
            <a:r>
              <a:rPr lang="sv-SE" dirty="0"/>
              <a:t> Soft </a:t>
            </a:r>
            <a:r>
              <a:rPr lang="sv-SE" dirty="0" err="1"/>
              <a:t>Signs</a:t>
            </a:r>
            <a:r>
              <a:rPr lang="sv-SE" dirty="0"/>
              <a:t> </a:t>
            </a:r>
          </a:p>
        </p:txBody>
      </p:sp>
      <p:sp>
        <p:nvSpPr>
          <p:cNvPr id="18435" name="Rectangle 3"/>
          <p:cNvSpPr>
            <a:spLocks noGrp="1" noChangeArrowheads="1"/>
          </p:cNvSpPr>
          <p:nvPr>
            <p:ph type="body" idx="1"/>
          </p:nvPr>
        </p:nvSpPr>
        <p:spPr>
          <a:xfrm>
            <a:off x="539750" y="1700808"/>
            <a:ext cx="7772400" cy="4534892"/>
          </a:xfrm>
        </p:spPr>
        <p:txBody>
          <a:bodyPr/>
          <a:lstStyle/>
          <a:p>
            <a:r>
              <a:rPr lang="sv-SE" dirty="0" smtClean="0"/>
              <a:t>Ospecifika </a:t>
            </a:r>
            <a:r>
              <a:rPr lang="sv-SE" dirty="0"/>
              <a:t>tecken på cerebral dysfunktion</a:t>
            </a:r>
            <a:endParaRPr lang="sv-SE" dirty="0" smtClean="0"/>
          </a:p>
          <a:p>
            <a:r>
              <a:rPr lang="sv-SE" dirty="0" smtClean="0"/>
              <a:t>Subtila </a:t>
            </a:r>
            <a:r>
              <a:rPr lang="sv-SE" dirty="0"/>
              <a:t>markörer av dysfunktion i motorisk och sensorisk </a:t>
            </a:r>
            <a:r>
              <a:rPr lang="sv-SE" dirty="0" smtClean="0"/>
              <a:t>integration </a:t>
            </a:r>
          </a:p>
          <a:p>
            <a:endParaRPr lang="sv-SE" dirty="0" smtClean="0"/>
          </a:p>
          <a:p>
            <a:r>
              <a:rPr lang="sv-SE" dirty="0" err="1" smtClean="0"/>
              <a:t>Neurological</a:t>
            </a:r>
            <a:r>
              <a:rPr lang="sv-SE" dirty="0" smtClean="0"/>
              <a:t> </a:t>
            </a:r>
            <a:r>
              <a:rPr lang="sv-SE" dirty="0" err="1"/>
              <a:t>Evaluation</a:t>
            </a:r>
            <a:r>
              <a:rPr lang="sv-SE" dirty="0"/>
              <a:t> </a:t>
            </a:r>
            <a:r>
              <a:rPr lang="sv-SE" dirty="0" err="1"/>
              <a:t>Scale</a:t>
            </a:r>
            <a:r>
              <a:rPr lang="sv-SE" dirty="0"/>
              <a:t> (</a:t>
            </a:r>
            <a:r>
              <a:rPr lang="sv-SE" dirty="0" smtClean="0"/>
              <a:t>NES)</a:t>
            </a:r>
          </a:p>
          <a:p>
            <a:pPr marL="0" indent="0">
              <a:buNone/>
            </a:pPr>
            <a:endParaRPr lang="sv-SE" dirty="0" smtClean="0"/>
          </a:p>
          <a:p>
            <a:pPr lvl="2"/>
            <a:r>
              <a:rPr lang="sv-SE" sz="1800" dirty="0" err="1" smtClean="0"/>
              <a:t>sensory</a:t>
            </a:r>
            <a:r>
              <a:rPr lang="sv-SE" sz="1800" dirty="0" smtClean="0"/>
              <a:t> </a:t>
            </a:r>
            <a:r>
              <a:rPr lang="sv-SE" sz="1800" dirty="0"/>
              <a:t>integration </a:t>
            </a:r>
            <a:endParaRPr lang="sv-SE" sz="1800" dirty="0" smtClean="0"/>
          </a:p>
          <a:p>
            <a:pPr lvl="2"/>
            <a:r>
              <a:rPr lang="sv-SE" sz="1800" dirty="0" smtClean="0"/>
              <a:t>motor </a:t>
            </a:r>
            <a:r>
              <a:rPr lang="sv-SE" sz="1800" dirty="0" err="1" smtClean="0"/>
              <a:t>coordination</a:t>
            </a:r>
            <a:r>
              <a:rPr lang="sv-SE" sz="1800" dirty="0" smtClean="0"/>
              <a:t> </a:t>
            </a:r>
          </a:p>
          <a:p>
            <a:pPr lvl="2"/>
            <a:r>
              <a:rPr lang="sv-SE" sz="1800" dirty="0" err="1" smtClean="0"/>
              <a:t>sequencing</a:t>
            </a:r>
            <a:r>
              <a:rPr lang="sv-SE" sz="1800" dirty="0" smtClean="0"/>
              <a:t> </a:t>
            </a:r>
            <a:r>
              <a:rPr lang="sv-SE" sz="1800" dirty="0" err="1" smtClean="0"/>
              <a:t>of</a:t>
            </a:r>
            <a:r>
              <a:rPr lang="sv-SE" sz="1800" dirty="0" smtClean="0"/>
              <a:t> </a:t>
            </a:r>
            <a:r>
              <a:rPr lang="sv-SE" sz="1800" dirty="0" err="1"/>
              <a:t>complex</a:t>
            </a:r>
            <a:r>
              <a:rPr lang="sv-SE" sz="1800" dirty="0"/>
              <a:t> motor tasks  </a:t>
            </a:r>
            <a:endParaRPr lang="sv-SE" sz="1800" dirty="0" smtClean="0"/>
          </a:p>
          <a:p>
            <a:pPr lvl="2"/>
            <a:r>
              <a:rPr lang="sv-SE" sz="1800" dirty="0" smtClean="0"/>
              <a:t>“</a:t>
            </a:r>
            <a:r>
              <a:rPr lang="sv-SE" sz="1800" dirty="0"/>
              <a:t>hard </a:t>
            </a:r>
            <a:r>
              <a:rPr lang="sv-SE" sz="1800" dirty="0" err="1"/>
              <a:t>signs</a:t>
            </a:r>
            <a:r>
              <a:rPr lang="sv-SE" sz="1800" dirty="0"/>
              <a:t>”, primitive </a:t>
            </a:r>
            <a:r>
              <a:rPr lang="sv-SE" sz="1800" dirty="0" err="1"/>
              <a:t>reflexes</a:t>
            </a:r>
            <a:r>
              <a:rPr lang="sv-SE" sz="1800" dirty="0"/>
              <a:t>, Romberg </a:t>
            </a:r>
            <a:r>
              <a:rPr lang="sv-SE" sz="1800" dirty="0" err="1" smtClean="0"/>
              <a:t>sign</a:t>
            </a:r>
            <a:r>
              <a:rPr lang="sv-SE" sz="1800" dirty="0"/>
              <a:t>,</a:t>
            </a:r>
            <a:r>
              <a:rPr lang="sv-SE" sz="1800" dirty="0" smtClean="0"/>
              <a:t> </a:t>
            </a:r>
            <a:r>
              <a:rPr lang="sv-SE" sz="1800" dirty="0" err="1"/>
              <a:t>tremor</a:t>
            </a:r>
            <a:r>
              <a:rPr lang="sv-SE" sz="1800" dirty="0"/>
              <a:t>, </a:t>
            </a:r>
            <a:r>
              <a:rPr lang="sv-SE" sz="1800" dirty="0" err="1"/>
              <a:t>mirror</a:t>
            </a:r>
            <a:r>
              <a:rPr lang="sv-SE" sz="1800" dirty="0"/>
              <a:t> movements, </a:t>
            </a:r>
            <a:r>
              <a:rPr lang="sv-SE" sz="1800" dirty="0" smtClean="0"/>
              <a:t>synkinesis, </a:t>
            </a:r>
            <a:r>
              <a:rPr lang="sv-SE" sz="1800" dirty="0" err="1" smtClean="0"/>
              <a:t>convergence</a:t>
            </a:r>
            <a:r>
              <a:rPr lang="sv-SE" sz="1800" dirty="0"/>
              <a:t>, </a:t>
            </a:r>
            <a:r>
              <a:rPr lang="sv-SE" sz="1800" dirty="0" err="1"/>
              <a:t>gaze</a:t>
            </a:r>
            <a:r>
              <a:rPr lang="sv-SE" sz="1800" dirty="0"/>
              <a:t> </a:t>
            </a:r>
            <a:r>
              <a:rPr lang="sv-SE" sz="1800" dirty="0" err="1" smtClean="0"/>
              <a:t>impersistence</a:t>
            </a:r>
            <a:r>
              <a:rPr lang="sv-SE" sz="1800" dirty="0"/>
              <a:t>	</a:t>
            </a:r>
          </a:p>
          <a:p>
            <a:endParaRPr lang="sv-SE" dirty="0" smtClean="0"/>
          </a:p>
          <a:p>
            <a:r>
              <a:rPr lang="sv-SE" dirty="0" smtClean="0"/>
              <a:t>Klinisk </a:t>
            </a:r>
            <a:r>
              <a:rPr lang="sv-SE" dirty="0"/>
              <a:t>bedömning av motorisk och sensorisk </a:t>
            </a:r>
            <a:r>
              <a:rPr lang="sv-SE" dirty="0" smtClean="0"/>
              <a:t>funktion</a:t>
            </a:r>
            <a:endParaRPr lang="sv-SE" dirty="0"/>
          </a:p>
        </p:txBody>
      </p:sp>
    </p:spTree>
    <p:extLst>
      <p:ext uri="{BB962C8B-B14F-4D97-AF65-F5344CB8AC3E}">
        <p14:creationId xmlns:p14="http://schemas.microsoft.com/office/powerpoint/2010/main" val="414842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6 september 2013</a:t>
            </a:r>
            <a:endParaRPr lang="sv-SE" dirty="0"/>
          </a:p>
        </p:txBody>
      </p:sp>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38</a:t>
            </a:fld>
            <a:endParaRPr lang="sv-SE"/>
          </a:p>
        </p:txBody>
      </p:sp>
      <p:sp>
        <p:nvSpPr>
          <p:cNvPr id="18434" name="Rectangle 2"/>
          <p:cNvSpPr>
            <a:spLocks noGrp="1" noChangeArrowheads="1"/>
          </p:cNvSpPr>
          <p:nvPr>
            <p:ph type="title"/>
          </p:nvPr>
        </p:nvSpPr>
        <p:spPr/>
        <p:txBody>
          <a:bodyPr/>
          <a:lstStyle/>
          <a:p>
            <a:pPr algn="ctr"/>
            <a:endParaRPr lang="sv-SE" dirty="0"/>
          </a:p>
        </p:txBody>
      </p:sp>
      <p:sp>
        <p:nvSpPr>
          <p:cNvPr id="18435" name="Rectangle 3"/>
          <p:cNvSpPr>
            <a:spLocks noGrp="1" noChangeArrowheads="1"/>
          </p:cNvSpPr>
          <p:nvPr>
            <p:ph type="body" idx="1"/>
          </p:nvPr>
        </p:nvSpPr>
        <p:spPr/>
        <p:txBody>
          <a:bodyPr/>
          <a:lstStyle/>
          <a:p>
            <a:endParaRPr lang="sv-SE" dirty="0"/>
          </a:p>
        </p:txBody>
      </p:sp>
      <p:graphicFrame>
        <p:nvGraphicFramePr>
          <p:cNvPr id="2" name="Table 1"/>
          <p:cNvGraphicFramePr>
            <a:graphicFrameLocks noGrp="1"/>
          </p:cNvGraphicFramePr>
          <p:nvPr>
            <p:extLst>
              <p:ext uri="{D42A27DB-BD31-4B8C-83A1-F6EECF244321}">
                <p14:modId xmlns:p14="http://schemas.microsoft.com/office/powerpoint/2010/main" val="992471117"/>
              </p:ext>
            </p:extLst>
          </p:nvPr>
        </p:nvGraphicFramePr>
        <p:xfrm>
          <a:off x="539551" y="1052736"/>
          <a:ext cx="7776865" cy="5256589"/>
        </p:xfrm>
        <a:graphic>
          <a:graphicData uri="http://schemas.openxmlformats.org/drawingml/2006/table">
            <a:tbl>
              <a:tblPr firstRow="1" firstCol="1" bandRow="1">
                <a:tableStyleId>{5C22544A-7EE6-4342-B048-85BDC9FD1C3A}</a:tableStyleId>
              </a:tblPr>
              <a:tblGrid>
                <a:gridCol w="1306813"/>
                <a:gridCol w="968344"/>
                <a:gridCol w="1782510"/>
                <a:gridCol w="1782510"/>
                <a:gridCol w="968344"/>
                <a:gridCol w="968344"/>
              </a:tblGrid>
              <a:tr h="1414049">
                <a:tc>
                  <a:txBody>
                    <a:bodyPr/>
                    <a:lstStyle/>
                    <a:p>
                      <a:pPr algn="ctr">
                        <a:lnSpc>
                          <a:spcPct val="115000"/>
                        </a:lnSpc>
                        <a:spcAft>
                          <a:spcPts val="0"/>
                        </a:spcAft>
                      </a:pPr>
                      <a:r>
                        <a:rPr lang="en-US" sz="800">
                          <a:effectLst/>
                        </a:rPr>
                        <a:t>ASD individuals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 n (%)</a:t>
                      </a:r>
                      <a:endParaRPr lang="ru-RU" sz="900">
                        <a:effectLst/>
                        <a:latin typeface="Calibri"/>
                        <a:ea typeface="Times New Roman"/>
                        <a:cs typeface="Times New Roman"/>
                      </a:endParaRPr>
                    </a:p>
                  </a:txBody>
                  <a:tcPr marL="54142" marR="54142" marT="0" marB="0" anchor="ctr"/>
                </a:tc>
                <a:tc>
                  <a:txBody>
                    <a:bodyPr/>
                    <a:lstStyle/>
                    <a:p>
                      <a:endParaRPr lang="ru-RU" sz="800">
                        <a:effectLst/>
                        <a:latin typeface="Calibri"/>
                      </a:endParaRPr>
                    </a:p>
                  </a:txBody>
                  <a:tcPr marL="54142" marR="54142" marT="0" marB="0" anchor="ctr"/>
                </a:tc>
                <a:tc>
                  <a:txBody>
                    <a:bodyPr/>
                    <a:lstStyle/>
                    <a:p>
                      <a:pPr algn="ctr">
                        <a:lnSpc>
                          <a:spcPct val="115000"/>
                        </a:lnSpc>
                        <a:spcAft>
                          <a:spcPts val="0"/>
                        </a:spcAft>
                      </a:pPr>
                      <a:r>
                        <a:rPr lang="en-US" sz="800">
                          <a:effectLst/>
                        </a:rPr>
                        <a:t>Ear index (Ear-MPA)</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Craniofacial index (CF-MPA)</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TOTAL MPA</a:t>
                      </a:r>
                      <a:endParaRPr lang="ru-RU" sz="900">
                        <a:effectLst/>
                        <a:latin typeface="Calibri"/>
                        <a:ea typeface="Times New Roman"/>
                        <a:cs typeface="Times New Roman"/>
                      </a:endParaRPr>
                    </a:p>
                  </a:txBody>
                  <a:tcPr marL="54142" marR="54142" marT="0" marB="0" anchor="ctr"/>
                </a:tc>
              </a:tr>
              <a:tr h="192127">
                <a:tc rowSpan="4">
                  <a:txBody>
                    <a:bodyPr/>
                    <a:lstStyle/>
                    <a:p>
                      <a:pPr>
                        <a:lnSpc>
                          <a:spcPct val="115000"/>
                        </a:lnSpc>
                        <a:spcAft>
                          <a:spcPts val="0"/>
                        </a:spcAft>
                      </a:pPr>
                      <a:r>
                        <a:rPr lang="en-US" sz="800">
                          <a:effectLst/>
                        </a:rPr>
                        <a:t>Low-MPA (total MPA&lt;5)</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800">
                          <a:effectLst/>
                        </a:rPr>
                        <a:t>23 (46)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.39</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.46*</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-.05</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-.29</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-.41</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-.14</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.56**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.37</a:t>
                      </a:r>
                      <a:endParaRPr lang="ru-RU" sz="900">
                        <a:effectLst/>
                        <a:latin typeface="Calibri"/>
                        <a:ea typeface="Times New Roman"/>
                        <a:cs typeface="Times New Roman"/>
                      </a:endParaRPr>
                    </a:p>
                  </a:txBody>
                  <a:tcPr marL="54142" marR="54142" marT="0" marB="0" anchor="ctr"/>
                </a:tc>
              </a:tr>
              <a:tr h="192127">
                <a:tc rowSpan="4">
                  <a:txBody>
                    <a:bodyPr/>
                    <a:lstStyle/>
                    <a:p>
                      <a:pPr>
                        <a:lnSpc>
                          <a:spcPct val="115000"/>
                        </a:lnSpc>
                        <a:spcAft>
                          <a:spcPts val="0"/>
                        </a:spcAft>
                      </a:pPr>
                      <a:r>
                        <a:rPr lang="en-US" sz="800">
                          <a:effectLst/>
                        </a:rPr>
                        <a:t>High-MPA (total MPA&gt;5)</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800">
                          <a:effectLst/>
                        </a:rPr>
                        <a:t>27 (54)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-.08</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-.25</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-.54**</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-.57**</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-.50**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-.52**</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.43*</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.25</a:t>
                      </a:r>
                      <a:endParaRPr lang="ru-RU" sz="900">
                        <a:effectLst/>
                        <a:latin typeface="Calibri"/>
                        <a:ea typeface="Times New Roman"/>
                        <a:cs typeface="Times New Roman"/>
                      </a:endParaRPr>
                    </a:p>
                  </a:txBody>
                  <a:tcPr marL="54142" marR="54142" marT="0" marB="0" anchor="ctr"/>
                </a:tc>
              </a:tr>
              <a:tr h="192127">
                <a:tc rowSpan="4">
                  <a:txBody>
                    <a:bodyPr/>
                    <a:lstStyle/>
                    <a:p>
                      <a:pPr>
                        <a:lnSpc>
                          <a:spcPct val="115000"/>
                        </a:lnSpc>
                        <a:spcAft>
                          <a:spcPts val="0"/>
                        </a:spcAft>
                      </a:pPr>
                      <a:r>
                        <a:rPr lang="en-US" sz="900">
                          <a:effectLst/>
                        </a:rPr>
                        <a:t>All</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900">
                          <a:effectLst/>
                        </a:rPr>
                        <a:t>50 (100)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.23</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.23</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-.06</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-.12</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-.13</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-.36</a:t>
                      </a:r>
                      <a:r>
                        <a:rPr lang="en-US" sz="800" baseline="30000">
                          <a:effectLst/>
                        </a:rPr>
                        <a:t>*</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-.31*</a:t>
                      </a:r>
                      <a:endParaRPr lang="ru-RU" sz="900">
                        <a:effectLst/>
                        <a:latin typeface="Calibri"/>
                        <a:ea typeface="Times New Roman"/>
                        <a:cs typeface="Times New Roman"/>
                      </a:endParaRPr>
                    </a:p>
                  </a:txBody>
                  <a:tcPr marL="54142" marR="54142" marT="0" marB="0" anchor="ctr"/>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.30*</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.23</a:t>
                      </a:r>
                      <a:endParaRPr lang="ru-RU" sz="900">
                        <a:effectLst/>
                        <a:latin typeface="Calibri"/>
                        <a:ea typeface="Times New Roman"/>
                        <a:cs typeface="Times New Roman"/>
                      </a:endParaRPr>
                    </a:p>
                  </a:txBody>
                  <a:tcPr marL="54142" marR="54142" marT="0" marB="0" anchor="ctr"/>
                </a:tc>
              </a:tr>
              <a:tr h="192127">
                <a:tc rowSpan="4">
                  <a:txBody>
                    <a:bodyPr/>
                    <a:lstStyle/>
                    <a:p>
                      <a:pPr algn="r">
                        <a:lnSpc>
                          <a:spcPct val="115000"/>
                        </a:lnSpc>
                        <a:spcAft>
                          <a:spcPts val="0"/>
                        </a:spcAft>
                      </a:pPr>
                      <a:r>
                        <a:rPr lang="en-US" sz="800">
                          <a:effectLst/>
                        </a:rPr>
                        <a:t>Men</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800">
                          <a:effectLst/>
                        </a:rPr>
                        <a:t>26 (52)</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.38</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.35</a:t>
                      </a:r>
                      <a:endParaRPr lang="ru-RU" sz="900">
                        <a:effectLst/>
                        <a:latin typeface="Calibri"/>
                        <a:ea typeface="Times New Roman"/>
                        <a:cs typeface="Times New Roman"/>
                      </a:endParaRPr>
                    </a:p>
                  </a:txBody>
                  <a:tcPr marL="54142" marR="54142" marT="0" marB="0"/>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-.002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-.012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-.05</a:t>
                      </a:r>
                      <a:endParaRPr lang="ru-RU" sz="900">
                        <a:effectLst/>
                        <a:latin typeface="Calibri"/>
                        <a:ea typeface="Times New Roman"/>
                        <a:cs typeface="Times New Roman"/>
                      </a:endParaRPr>
                    </a:p>
                  </a:txBody>
                  <a:tcPr marL="54142" marR="54142" marT="0" marB="0"/>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-.40</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-.48*</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-.49*</a:t>
                      </a:r>
                      <a:endParaRPr lang="ru-RU" sz="900">
                        <a:effectLst/>
                        <a:latin typeface="Calibri"/>
                        <a:ea typeface="Times New Roman"/>
                        <a:cs typeface="Times New Roman"/>
                      </a:endParaRPr>
                    </a:p>
                  </a:txBody>
                  <a:tcPr marL="54142" marR="54142" marT="0" marB="0"/>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.49*</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.53**</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.50**</a:t>
                      </a:r>
                      <a:endParaRPr lang="ru-RU" sz="900">
                        <a:effectLst/>
                        <a:latin typeface="Calibri"/>
                        <a:ea typeface="Times New Roman"/>
                        <a:cs typeface="Times New Roman"/>
                      </a:endParaRPr>
                    </a:p>
                  </a:txBody>
                  <a:tcPr marL="54142" marR="54142" marT="0" marB="0"/>
                </a:tc>
              </a:tr>
              <a:tr h="192127">
                <a:tc rowSpan="4">
                  <a:txBody>
                    <a:bodyPr/>
                    <a:lstStyle/>
                    <a:p>
                      <a:pPr algn="r">
                        <a:lnSpc>
                          <a:spcPct val="115000"/>
                        </a:lnSpc>
                        <a:spcAft>
                          <a:spcPts val="0"/>
                        </a:spcAft>
                      </a:pPr>
                      <a:r>
                        <a:rPr lang="en-US" sz="900">
                          <a:effectLst/>
                        </a:rPr>
                        <a:t>Women</a:t>
                      </a:r>
                      <a:endParaRPr lang="ru-RU" sz="900">
                        <a:effectLst/>
                        <a:latin typeface="Calibri"/>
                        <a:ea typeface="Times New Roman"/>
                        <a:cs typeface="Times New Roman"/>
                      </a:endParaRPr>
                    </a:p>
                  </a:txBody>
                  <a:tcPr marL="54142" marR="54142" marT="0" marB="0" anchor="ctr"/>
                </a:tc>
                <a:tc rowSpan="4">
                  <a:txBody>
                    <a:bodyPr/>
                    <a:lstStyle/>
                    <a:p>
                      <a:pPr algn="ctr">
                        <a:lnSpc>
                          <a:spcPct val="115000"/>
                        </a:lnSpc>
                        <a:spcAft>
                          <a:spcPts val="0"/>
                        </a:spcAft>
                      </a:pPr>
                      <a:r>
                        <a:rPr lang="en-US" sz="900">
                          <a:effectLst/>
                        </a:rPr>
                        <a:t>24 (48)</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AQ</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.070</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.031</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.12</a:t>
                      </a:r>
                      <a:endParaRPr lang="ru-RU" sz="900">
                        <a:effectLst/>
                        <a:latin typeface="Calibri"/>
                        <a:ea typeface="Times New Roman"/>
                        <a:cs typeface="Times New Roman"/>
                      </a:endParaRPr>
                    </a:p>
                  </a:txBody>
                  <a:tcPr marL="54142" marR="54142" marT="0" marB="0"/>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-.052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-.18</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-.14</a:t>
                      </a:r>
                      <a:endParaRPr lang="ru-RU" sz="900">
                        <a:effectLst/>
                        <a:latin typeface="Calibri"/>
                        <a:ea typeface="Times New Roman"/>
                        <a:cs typeface="Times New Roman"/>
                      </a:endParaRPr>
                    </a:p>
                  </a:txBody>
                  <a:tcPr marL="54142" marR="54142" marT="0" marB="0"/>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GAF-f</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-.19</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-.20</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-.093</a:t>
                      </a:r>
                      <a:endParaRPr lang="ru-RU" sz="900">
                        <a:effectLst/>
                        <a:latin typeface="Calibri"/>
                        <a:ea typeface="Times New Roman"/>
                        <a:cs typeface="Times New Roman"/>
                      </a:endParaRPr>
                    </a:p>
                  </a:txBody>
                  <a:tcPr marL="54142" marR="54142" marT="0" marB="0"/>
                </a:tc>
              </a:tr>
              <a:tr h="19212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800">
                          <a:effectLst/>
                        </a:rPr>
                        <a:t>ADOS</a:t>
                      </a:r>
                      <a:endParaRPr lang="ru-RU" sz="900">
                        <a:effectLst/>
                        <a:latin typeface="Calibri"/>
                        <a:ea typeface="Times New Roman"/>
                        <a:cs typeface="Times New Roman"/>
                      </a:endParaRPr>
                    </a:p>
                  </a:txBody>
                  <a:tcPr marL="54142" marR="54142" marT="0" marB="0" anchor="ctr"/>
                </a:tc>
                <a:tc>
                  <a:txBody>
                    <a:bodyPr/>
                    <a:lstStyle/>
                    <a:p>
                      <a:pPr algn="ctr">
                        <a:lnSpc>
                          <a:spcPct val="115000"/>
                        </a:lnSpc>
                        <a:spcAft>
                          <a:spcPts val="0"/>
                        </a:spcAft>
                      </a:pPr>
                      <a:r>
                        <a:rPr lang="en-US" sz="800">
                          <a:effectLst/>
                        </a:rPr>
                        <a:t>.14</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a:effectLst/>
                        </a:rPr>
                        <a:t>.12</a:t>
                      </a:r>
                      <a:endParaRPr lang="ru-RU" sz="900">
                        <a:effectLst/>
                        <a:latin typeface="Calibri"/>
                        <a:ea typeface="Times New Roman"/>
                        <a:cs typeface="Times New Roman"/>
                      </a:endParaRPr>
                    </a:p>
                  </a:txBody>
                  <a:tcPr marL="54142" marR="54142" marT="0" marB="0"/>
                </a:tc>
                <a:tc>
                  <a:txBody>
                    <a:bodyPr/>
                    <a:lstStyle/>
                    <a:p>
                      <a:pPr algn="ctr">
                        <a:lnSpc>
                          <a:spcPct val="115000"/>
                        </a:lnSpc>
                        <a:spcAft>
                          <a:spcPts val="0"/>
                        </a:spcAft>
                      </a:pPr>
                      <a:r>
                        <a:rPr lang="en-US" sz="800" dirty="0">
                          <a:effectLst/>
                        </a:rPr>
                        <a:t>.013</a:t>
                      </a:r>
                      <a:endParaRPr lang="ru-RU" sz="900" dirty="0">
                        <a:effectLst/>
                        <a:latin typeface="Calibri"/>
                        <a:ea typeface="Times New Roman"/>
                        <a:cs typeface="Times New Roman"/>
                      </a:endParaRPr>
                    </a:p>
                  </a:txBody>
                  <a:tcPr marL="54142" marR="54142" marT="0" marB="0"/>
                </a:tc>
              </a:tr>
            </a:tbl>
          </a:graphicData>
        </a:graphic>
      </p:graphicFrame>
    </p:spTree>
    <p:extLst>
      <p:ext uri="{BB962C8B-B14F-4D97-AF65-F5344CB8AC3E}">
        <p14:creationId xmlns:p14="http://schemas.microsoft.com/office/powerpoint/2010/main" val="124554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solidFill>
                  <a:srgbClr val="808080"/>
                </a:solidFill>
              </a:rPr>
              <a:t>Irina </a:t>
            </a:r>
            <a:r>
              <a:rPr lang="sv-SE" dirty="0" err="1" smtClean="0">
                <a:solidFill>
                  <a:srgbClr val="808080"/>
                </a:solidFill>
              </a:rPr>
              <a:t>Manouilenko</a:t>
            </a:r>
            <a:endParaRPr lang="sv-SE" dirty="0">
              <a:solidFill>
                <a:srgbClr val="808080"/>
              </a:solidFill>
            </a:endParaRPr>
          </a:p>
        </p:txBody>
      </p:sp>
      <p:sp>
        <p:nvSpPr>
          <p:cNvPr id="6" name="Platshållare för bildnummer 5"/>
          <p:cNvSpPr>
            <a:spLocks noGrp="1"/>
          </p:cNvSpPr>
          <p:nvPr>
            <p:ph type="sldNum" sz="quarter" idx="12"/>
          </p:nvPr>
        </p:nvSpPr>
        <p:spPr/>
        <p:txBody>
          <a:bodyPr/>
          <a:lstStyle/>
          <a:p>
            <a:fld id="{09BDE379-E150-4D55-B492-6DDDF03A1FBF}" type="slidenum">
              <a:rPr lang="sv-SE">
                <a:solidFill>
                  <a:srgbClr val="808080"/>
                </a:solidFill>
              </a:rPr>
              <a:pPr/>
              <a:t>4</a:t>
            </a:fld>
            <a:endParaRPr lang="sv-SE">
              <a:solidFill>
                <a:srgbClr val="808080"/>
              </a:solidFill>
            </a:endParaRPr>
          </a:p>
        </p:txBody>
      </p:sp>
      <p:sp>
        <p:nvSpPr>
          <p:cNvPr id="18434" name="Rectangle 2"/>
          <p:cNvSpPr>
            <a:spLocks noGrp="1" noChangeArrowheads="1"/>
          </p:cNvSpPr>
          <p:nvPr>
            <p:ph type="title"/>
          </p:nvPr>
        </p:nvSpPr>
        <p:spPr>
          <a:xfrm>
            <a:off x="0" y="10510"/>
            <a:ext cx="7772400" cy="1143000"/>
          </a:xfrm>
        </p:spPr>
        <p:txBody>
          <a:bodyPr/>
          <a:lstStyle/>
          <a:p>
            <a:pPr algn="ctr"/>
            <a:r>
              <a:rPr lang="sv-SE" dirty="0" err="1" smtClean="0"/>
              <a:t>Sukharevas</a:t>
            </a:r>
            <a:r>
              <a:rPr lang="sv-SE" dirty="0" smtClean="0"/>
              <a:t> fallbeskrivningar, 1925,</a:t>
            </a:r>
            <a:r>
              <a:rPr lang="sv-SE" dirty="0"/>
              <a:t> </a:t>
            </a:r>
            <a:r>
              <a:rPr lang="sv-SE" dirty="0" smtClean="0"/>
              <a:t/>
            </a:r>
            <a:br>
              <a:rPr lang="sv-SE" dirty="0" smtClean="0"/>
            </a:br>
            <a:r>
              <a:rPr lang="sv-SE" dirty="0" smtClean="0"/>
              <a:t>6 </a:t>
            </a:r>
            <a:r>
              <a:rPr lang="sv-SE" dirty="0"/>
              <a:t>pojkar med ”schizoid </a:t>
            </a:r>
            <a:r>
              <a:rPr lang="sv-SE" dirty="0" smtClean="0"/>
              <a:t>psykopati” </a:t>
            </a:r>
            <a:endParaRPr lang="sv-SE" dirty="0"/>
          </a:p>
        </p:txBody>
      </p:sp>
      <p:sp>
        <p:nvSpPr>
          <p:cNvPr id="18435" name="Rectangle 3"/>
          <p:cNvSpPr>
            <a:spLocks noGrp="1" noChangeArrowheads="1"/>
          </p:cNvSpPr>
          <p:nvPr>
            <p:ph type="body" idx="1"/>
          </p:nvPr>
        </p:nvSpPr>
        <p:spPr>
          <a:xfrm>
            <a:off x="0" y="908720"/>
            <a:ext cx="9144000" cy="5616624"/>
          </a:xfrm>
        </p:spPr>
        <p:txBody>
          <a:bodyPr/>
          <a:lstStyle/>
          <a:p>
            <a:r>
              <a:rPr lang="en-US" dirty="0" smtClean="0"/>
              <a:t>An </a:t>
            </a:r>
            <a:r>
              <a:rPr lang="en-US" dirty="0"/>
              <a:t>odd type of </a:t>
            </a:r>
            <a:r>
              <a:rPr lang="en-US" dirty="0" smtClean="0"/>
              <a:t>thinking</a:t>
            </a:r>
          </a:p>
          <a:p>
            <a:pPr lvl="1"/>
            <a:r>
              <a:rPr lang="en-US" dirty="0" smtClean="0"/>
              <a:t>Tendency </a:t>
            </a:r>
            <a:r>
              <a:rPr lang="en-US" dirty="0"/>
              <a:t>to </a:t>
            </a:r>
            <a:r>
              <a:rPr lang="en-US" dirty="0" smtClean="0"/>
              <a:t>rationalization,</a:t>
            </a:r>
            <a:r>
              <a:rPr lang="en-US" dirty="0"/>
              <a:t> </a:t>
            </a:r>
            <a:r>
              <a:rPr lang="en-US" dirty="0" smtClean="0"/>
              <a:t>abstraction, schematization, absurd </a:t>
            </a:r>
            <a:r>
              <a:rPr lang="en-US" dirty="0"/>
              <a:t>rumination</a:t>
            </a:r>
            <a:endParaRPr lang="en-US" dirty="0" smtClean="0"/>
          </a:p>
          <a:p>
            <a:r>
              <a:rPr lang="en-US" dirty="0" smtClean="0"/>
              <a:t>An autistic attitude</a:t>
            </a:r>
          </a:p>
          <a:p>
            <a:pPr lvl="1"/>
            <a:r>
              <a:rPr lang="en-US" dirty="0"/>
              <a:t>Tendency toward solitude and avoidance of other people from early childhood onwards</a:t>
            </a:r>
          </a:p>
          <a:p>
            <a:pPr lvl="1"/>
            <a:r>
              <a:rPr lang="en-US" dirty="0"/>
              <a:t>They keep themselves apart from their peers, avoid communal games and prefer fantastic stories and fairy tales</a:t>
            </a:r>
          </a:p>
          <a:p>
            <a:pPr lvl="1"/>
            <a:r>
              <a:rPr lang="en-US" dirty="0"/>
              <a:t>They find it hard to adapt to and never fully integrate themselves among other </a:t>
            </a:r>
            <a:r>
              <a:rPr lang="en-US" dirty="0" smtClean="0"/>
              <a:t>children</a:t>
            </a:r>
          </a:p>
          <a:p>
            <a:r>
              <a:rPr lang="en-US" dirty="0"/>
              <a:t>Other characteristics were as follows</a:t>
            </a:r>
          </a:p>
          <a:p>
            <a:pPr lvl="1"/>
            <a:r>
              <a:rPr lang="en-US" dirty="0"/>
              <a:t>Tendency towards automatism</a:t>
            </a:r>
          </a:p>
          <a:p>
            <a:pPr lvl="1"/>
            <a:r>
              <a:rPr lang="en-US" dirty="0"/>
              <a:t>Psychic inflexibility with difficulty in adaptation to novelty</a:t>
            </a:r>
          </a:p>
          <a:p>
            <a:pPr lvl="1"/>
            <a:r>
              <a:rPr lang="en-US" dirty="0"/>
              <a:t>Clowning, with a tendency to rhyming and stereotypic neologisms</a:t>
            </a:r>
          </a:p>
          <a:p>
            <a:pPr lvl="1"/>
            <a:r>
              <a:rPr lang="en-US" dirty="0"/>
              <a:t>A tendency to obsessive compulsive behavior</a:t>
            </a:r>
          </a:p>
          <a:p>
            <a:r>
              <a:rPr lang="en-US" dirty="0" smtClean="0"/>
              <a:t>Motor impairments </a:t>
            </a:r>
          </a:p>
          <a:p>
            <a:pPr lvl="1"/>
            <a:r>
              <a:rPr lang="en-US" dirty="0"/>
              <a:t>Clumsiness, awkwardness, abruptness of </a:t>
            </a:r>
            <a:r>
              <a:rPr lang="en-US" dirty="0" smtClean="0"/>
              <a:t>movements</a:t>
            </a:r>
          </a:p>
          <a:p>
            <a:pPr lvl="1"/>
            <a:r>
              <a:rPr lang="en-US" dirty="0" smtClean="0"/>
              <a:t>Lack </a:t>
            </a:r>
            <a:r>
              <a:rPr lang="en-US" dirty="0"/>
              <a:t>of facial expressiveness and of expressive movements</a:t>
            </a:r>
            <a:endParaRPr lang="en-US" dirty="0" smtClean="0"/>
          </a:p>
          <a:p>
            <a:endParaRPr lang="en-US" dirty="0"/>
          </a:p>
          <a:p>
            <a:endParaRPr lang="en-US" dirty="0" smtClean="0"/>
          </a:p>
        </p:txBody>
      </p:sp>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917641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859C56-CB7E-413F-8971-4226A1EF6823}" type="slidenum">
              <a:rPr lang="sv-SE" smtClean="0">
                <a:solidFill>
                  <a:srgbClr val="808080"/>
                </a:solidFill>
              </a:rPr>
              <a:pPr/>
              <a:t>5</a:t>
            </a:fld>
            <a:endParaRPr lang="sv-SE">
              <a:solidFill>
                <a:srgbClr val="808080"/>
              </a:solidFill>
            </a:endParaRPr>
          </a:p>
        </p:txBody>
      </p:sp>
      <p:sp>
        <p:nvSpPr>
          <p:cNvPr id="7" name="Platshållare för sidfot 4"/>
          <p:cNvSpPr>
            <a:spLocks noGrp="1"/>
          </p:cNvSpPr>
          <p:nvPr>
            <p:ph type="ftr" sz="quarter" idx="11"/>
          </p:nvPr>
        </p:nvSpPr>
        <p:spPr>
          <a:xfrm>
            <a:off x="457200" y="6477000"/>
            <a:ext cx="2895600" cy="228600"/>
          </a:xfrm>
        </p:spPr>
        <p:txBody>
          <a:bodyPr/>
          <a:lstStyle/>
          <a:p>
            <a:r>
              <a:rPr lang="sv-SE" dirty="0" smtClean="0">
                <a:solidFill>
                  <a:srgbClr val="808080"/>
                </a:solidFill>
              </a:rPr>
              <a:t>Irina </a:t>
            </a:r>
            <a:r>
              <a:rPr lang="sv-SE" dirty="0" err="1" smtClean="0">
                <a:solidFill>
                  <a:srgbClr val="808080"/>
                </a:solidFill>
              </a:rPr>
              <a:t>Manouilenko</a:t>
            </a:r>
            <a:endParaRPr lang="sv-SE" dirty="0">
              <a:solidFill>
                <a:srgbClr val="80808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24822416"/>
              </p:ext>
            </p:extLst>
          </p:nvPr>
        </p:nvGraphicFramePr>
        <p:xfrm>
          <a:off x="467544" y="1340768"/>
          <a:ext cx="828092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
        <p:nvSpPr>
          <p:cNvPr id="2" name="Title 1"/>
          <p:cNvSpPr>
            <a:spLocks noGrp="1"/>
          </p:cNvSpPr>
          <p:nvPr>
            <p:ph type="title"/>
          </p:nvPr>
        </p:nvSpPr>
        <p:spPr/>
        <p:txBody>
          <a:bodyPr/>
          <a:lstStyle/>
          <a:p>
            <a:endParaRPr lang="ru-RU"/>
          </a:p>
        </p:txBody>
      </p:sp>
    </p:spTree>
    <p:extLst>
      <p:ext uri="{BB962C8B-B14F-4D97-AF65-F5344CB8AC3E}">
        <p14:creationId xmlns:p14="http://schemas.microsoft.com/office/powerpoint/2010/main" val="159895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Содержимое 2"/>
          <p:cNvSpPr>
            <a:spLocks noGrp="1"/>
          </p:cNvSpPr>
          <p:nvPr>
            <p:ph sz="half" idx="1"/>
          </p:nvPr>
        </p:nvSpPr>
        <p:spPr>
          <a:xfrm>
            <a:off x="179512" y="1268760"/>
            <a:ext cx="3133551" cy="4896544"/>
          </a:xfrm>
        </p:spPr>
        <p:txBody>
          <a:bodyPr/>
          <a:lstStyle/>
          <a:p>
            <a:r>
              <a:rPr lang="en-US" sz="2000" dirty="0" err="1" smtClean="0">
                <a:solidFill>
                  <a:srgbClr val="000000"/>
                </a:solidFill>
              </a:rPr>
              <a:t>Strukturella</a:t>
            </a:r>
            <a:r>
              <a:rPr lang="en-US" sz="2000" dirty="0" smtClean="0">
                <a:solidFill>
                  <a:srgbClr val="000000"/>
                </a:solidFill>
              </a:rPr>
              <a:t> </a:t>
            </a:r>
            <a:r>
              <a:rPr lang="en-US" sz="2000" dirty="0" err="1" smtClean="0">
                <a:solidFill>
                  <a:srgbClr val="000000"/>
                </a:solidFill>
              </a:rPr>
              <a:t>och</a:t>
            </a:r>
            <a:r>
              <a:rPr lang="en-US" sz="2000" dirty="0" smtClean="0">
                <a:solidFill>
                  <a:srgbClr val="000000"/>
                </a:solidFill>
              </a:rPr>
              <a:t> </a:t>
            </a:r>
            <a:r>
              <a:rPr lang="en-US" sz="2000" dirty="0" err="1" smtClean="0">
                <a:solidFill>
                  <a:srgbClr val="000000"/>
                </a:solidFill>
              </a:rPr>
              <a:t>funktionella</a:t>
            </a:r>
            <a:r>
              <a:rPr lang="en-US" sz="2000" dirty="0">
                <a:solidFill>
                  <a:srgbClr val="000000"/>
                </a:solidFill>
              </a:rPr>
              <a:t> </a:t>
            </a:r>
            <a:r>
              <a:rPr lang="en-US" sz="2000" dirty="0" err="1" smtClean="0">
                <a:solidFill>
                  <a:srgbClr val="000000"/>
                </a:solidFill>
              </a:rPr>
              <a:t>avvikelser</a:t>
            </a:r>
            <a:r>
              <a:rPr lang="en-US" sz="2000" dirty="0" smtClean="0">
                <a:solidFill>
                  <a:srgbClr val="000000"/>
                </a:solidFill>
              </a:rPr>
              <a:t> </a:t>
            </a:r>
            <a:r>
              <a:rPr lang="en-US" sz="2000" dirty="0" err="1" smtClean="0">
                <a:solidFill>
                  <a:srgbClr val="000000"/>
                </a:solidFill>
              </a:rPr>
              <a:t>i</a:t>
            </a:r>
            <a:r>
              <a:rPr lang="en-US" sz="2000" dirty="0" smtClean="0">
                <a:solidFill>
                  <a:srgbClr val="000000"/>
                </a:solidFill>
              </a:rPr>
              <a:t> </a:t>
            </a:r>
            <a:r>
              <a:rPr lang="en-US" sz="2000" dirty="0" err="1" smtClean="0">
                <a:solidFill>
                  <a:srgbClr val="000000"/>
                </a:solidFill>
              </a:rPr>
              <a:t>olika</a:t>
            </a:r>
            <a:r>
              <a:rPr lang="en-US" sz="2000" dirty="0" smtClean="0">
                <a:solidFill>
                  <a:srgbClr val="000000"/>
                </a:solidFill>
              </a:rPr>
              <a:t> </a:t>
            </a:r>
            <a:r>
              <a:rPr lang="en-US" sz="2000" dirty="0" err="1" smtClean="0">
                <a:solidFill>
                  <a:srgbClr val="000000"/>
                </a:solidFill>
              </a:rPr>
              <a:t>hjärnstrukturer</a:t>
            </a:r>
            <a:endParaRPr lang="en-US" sz="2000" dirty="0" smtClean="0">
              <a:solidFill>
                <a:srgbClr val="000000"/>
              </a:solidFill>
            </a:endParaRPr>
          </a:p>
          <a:p>
            <a:r>
              <a:rPr lang="en-US" sz="2000" dirty="0" err="1" smtClean="0">
                <a:solidFill>
                  <a:srgbClr val="000000"/>
                </a:solidFill>
              </a:rPr>
              <a:t>Avvikande</a:t>
            </a:r>
            <a:r>
              <a:rPr lang="en-US" sz="2000" dirty="0" smtClean="0">
                <a:solidFill>
                  <a:srgbClr val="000000"/>
                </a:solidFill>
              </a:rPr>
              <a:t> </a:t>
            </a:r>
            <a:r>
              <a:rPr lang="en-US" sz="2000" dirty="0" err="1" smtClean="0">
                <a:solidFill>
                  <a:srgbClr val="000000"/>
                </a:solidFill>
              </a:rPr>
              <a:t>nervbaneförbindelser</a:t>
            </a:r>
            <a:r>
              <a:rPr lang="en-US" sz="2000" dirty="0">
                <a:solidFill>
                  <a:srgbClr val="000000"/>
                </a:solidFill>
              </a:rPr>
              <a:t> </a:t>
            </a:r>
            <a:r>
              <a:rPr lang="en-US" sz="2000" dirty="0" err="1">
                <a:solidFill>
                  <a:srgbClr val="000000"/>
                </a:solidFill>
              </a:rPr>
              <a:t>mellan</a:t>
            </a:r>
            <a:r>
              <a:rPr lang="en-US" sz="2000" dirty="0">
                <a:solidFill>
                  <a:srgbClr val="000000"/>
                </a:solidFill>
              </a:rPr>
              <a:t> </a:t>
            </a:r>
            <a:r>
              <a:rPr lang="en-US" sz="2000" dirty="0" err="1">
                <a:solidFill>
                  <a:srgbClr val="000000"/>
                </a:solidFill>
              </a:rPr>
              <a:t>olika</a:t>
            </a:r>
            <a:r>
              <a:rPr lang="en-US" sz="2000" dirty="0">
                <a:solidFill>
                  <a:srgbClr val="000000"/>
                </a:solidFill>
              </a:rPr>
              <a:t> </a:t>
            </a:r>
            <a:r>
              <a:rPr lang="en-US" sz="2000" dirty="0" err="1">
                <a:solidFill>
                  <a:srgbClr val="000000"/>
                </a:solidFill>
              </a:rPr>
              <a:t>hjärnregioner</a:t>
            </a:r>
            <a:r>
              <a:rPr lang="en-US" sz="2000" dirty="0">
                <a:solidFill>
                  <a:srgbClr val="000000"/>
                </a:solidFill>
              </a:rPr>
              <a:t> </a:t>
            </a:r>
            <a:r>
              <a:rPr lang="en-US" sz="2000" dirty="0" err="1" smtClean="0">
                <a:solidFill>
                  <a:srgbClr val="000000"/>
                </a:solidFill>
              </a:rPr>
              <a:t>och</a:t>
            </a:r>
            <a:r>
              <a:rPr lang="en-US" sz="2000" dirty="0" smtClean="0">
                <a:solidFill>
                  <a:srgbClr val="000000"/>
                </a:solidFill>
              </a:rPr>
              <a:t> </a:t>
            </a:r>
            <a:r>
              <a:rPr lang="en-US" sz="2000" dirty="0" err="1" smtClean="0">
                <a:solidFill>
                  <a:srgbClr val="000000"/>
                </a:solidFill>
              </a:rPr>
              <a:t>osynkroniserad</a:t>
            </a:r>
            <a:r>
              <a:rPr lang="en-US" sz="2000" dirty="0" smtClean="0">
                <a:solidFill>
                  <a:srgbClr val="000000"/>
                </a:solidFill>
              </a:rPr>
              <a:t> </a:t>
            </a:r>
            <a:r>
              <a:rPr lang="en-US" sz="2000" dirty="0" err="1" smtClean="0">
                <a:solidFill>
                  <a:srgbClr val="000000"/>
                </a:solidFill>
              </a:rPr>
              <a:t>aktivitet</a:t>
            </a:r>
            <a:r>
              <a:rPr lang="en-US" sz="2000" dirty="0">
                <a:solidFill>
                  <a:srgbClr val="000000"/>
                </a:solidFill>
              </a:rPr>
              <a:t> </a:t>
            </a:r>
            <a:r>
              <a:rPr lang="en-US" sz="2000" dirty="0" err="1" smtClean="0">
                <a:solidFill>
                  <a:srgbClr val="000000"/>
                </a:solidFill>
              </a:rPr>
              <a:t>i</a:t>
            </a:r>
            <a:r>
              <a:rPr lang="en-US" sz="2000" dirty="0" smtClean="0">
                <a:solidFill>
                  <a:srgbClr val="000000"/>
                </a:solidFill>
              </a:rPr>
              <a:t> </a:t>
            </a:r>
            <a:r>
              <a:rPr lang="en-US" sz="2000" dirty="0" err="1" smtClean="0">
                <a:solidFill>
                  <a:srgbClr val="000000"/>
                </a:solidFill>
              </a:rPr>
              <a:t>olika</a:t>
            </a:r>
            <a:r>
              <a:rPr lang="en-US" sz="2000" dirty="0" smtClean="0">
                <a:solidFill>
                  <a:srgbClr val="000000"/>
                </a:solidFill>
              </a:rPr>
              <a:t> </a:t>
            </a:r>
            <a:r>
              <a:rPr lang="en-US" sz="2000" dirty="0" err="1" smtClean="0">
                <a:solidFill>
                  <a:srgbClr val="000000"/>
                </a:solidFill>
              </a:rPr>
              <a:t>hjärnstrukturer</a:t>
            </a:r>
            <a:r>
              <a:rPr lang="en-US" sz="2000" dirty="0" smtClean="0">
                <a:solidFill>
                  <a:srgbClr val="000000"/>
                </a:solidFill>
              </a:rPr>
              <a:t> (</a:t>
            </a:r>
            <a:r>
              <a:rPr lang="en-US" sz="2000" dirty="0" err="1" smtClean="0">
                <a:solidFill>
                  <a:srgbClr val="000000"/>
                </a:solidFill>
              </a:rPr>
              <a:t>som</a:t>
            </a:r>
            <a:r>
              <a:rPr lang="en-US" sz="2000" dirty="0" smtClean="0">
                <a:solidFill>
                  <a:srgbClr val="000000"/>
                </a:solidFill>
              </a:rPr>
              <a:t> </a:t>
            </a:r>
            <a:r>
              <a:rPr lang="en-US" sz="2000" dirty="0" err="1" smtClean="0">
                <a:solidFill>
                  <a:srgbClr val="000000"/>
                </a:solidFill>
              </a:rPr>
              <a:t>formar</a:t>
            </a:r>
            <a:r>
              <a:rPr lang="en-US" sz="2000" dirty="0" smtClean="0">
                <a:solidFill>
                  <a:srgbClr val="000000"/>
                </a:solidFill>
              </a:rPr>
              <a:t> </a:t>
            </a:r>
            <a:r>
              <a:rPr lang="en-US" sz="2000" dirty="0" err="1" smtClean="0">
                <a:solidFill>
                  <a:srgbClr val="000000"/>
                </a:solidFill>
              </a:rPr>
              <a:t>neurala</a:t>
            </a:r>
            <a:r>
              <a:rPr lang="en-US" sz="2000" dirty="0" smtClean="0">
                <a:solidFill>
                  <a:srgbClr val="000000"/>
                </a:solidFill>
              </a:rPr>
              <a:t> </a:t>
            </a:r>
            <a:r>
              <a:rPr lang="en-US" sz="2000" dirty="0" err="1" smtClean="0">
                <a:solidFill>
                  <a:srgbClr val="000000"/>
                </a:solidFill>
              </a:rPr>
              <a:t>nätverk</a:t>
            </a:r>
            <a:r>
              <a:rPr lang="en-US" sz="2000" dirty="0" smtClean="0">
                <a:solidFill>
                  <a:srgbClr val="000000"/>
                </a:solidFill>
              </a:rPr>
              <a:t>)</a:t>
            </a:r>
          </a:p>
          <a:p>
            <a:r>
              <a:rPr lang="en-US" sz="2000" dirty="0" err="1" smtClean="0">
                <a:solidFill>
                  <a:srgbClr val="000000"/>
                </a:solidFill>
              </a:rPr>
              <a:t>Överensstämmer</a:t>
            </a:r>
            <a:r>
              <a:rPr lang="en-US" sz="2000" dirty="0" smtClean="0">
                <a:solidFill>
                  <a:srgbClr val="000000"/>
                </a:solidFill>
              </a:rPr>
              <a:t> med </a:t>
            </a:r>
            <a:r>
              <a:rPr lang="en-US" sz="2000" dirty="0" err="1" smtClean="0">
                <a:solidFill>
                  <a:srgbClr val="000000"/>
                </a:solidFill>
              </a:rPr>
              <a:t>begreppet</a:t>
            </a:r>
            <a:r>
              <a:rPr lang="en-US" sz="2000" dirty="0" smtClean="0">
                <a:solidFill>
                  <a:srgbClr val="000000"/>
                </a:solidFill>
              </a:rPr>
              <a:t> “</a:t>
            </a:r>
            <a:r>
              <a:rPr lang="sv-SE" sz="2000" dirty="0" err="1" smtClean="0"/>
              <a:t>atypical</a:t>
            </a:r>
            <a:r>
              <a:rPr lang="sv-SE" sz="2000" dirty="0" smtClean="0"/>
              <a:t> </a:t>
            </a:r>
            <a:r>
              <a:rPr lang="sv-SE" sz="2000" dirty="0" err="1" smtClean="0"/>
              <a:t>brain</a:t>
            </a:r>
            <a:r>
              <a:rPr lang="sv-SE" sz="2000" dirty="0" smtClean="0"/>
              <a:t> </a:t>
            </a:r>
            <a:r>
              <a:rPr lang="sv-SE" sz="2000" dirty="0" err="1"/>
              <a:t>d</a:t>
            </a:r>
            <a:r>
              <a:rPr lang="sv-SE" sz="2000" dirty="0" err="1" smtClean="0"/>
              <a:t>evelopment</a:t>
            </a:r>
            <a:r>
              <a:rPr lang="sv-SE" sz="2000" dirty="0" smtClean="0"/>
              <a:t>”</a:t>
            </a:r>
          </a:p>
          <a:p>
            <a:pPr lvl="1"/>
            <a:r>
              <a:rPr lang="sv-SE" sz="1600" dirty="0" smtClean="0">
                <a:solidFill>
                  <a:srgbClr val="000000"/>
                </a:solidFill>
              </a:rPr>
              <a:t>Kaplan (2001; 2006)</a:t>
            </a:r>
            <a:endParaRPr lang="en-US" sz="1600" dirty="0" smtClean="0">
              <a:solidFill>
                <a:srgbClr val="000000"/>
              </a:solidFill>
            </a:endParaRPr>
          </a:p>
          <a:p>
            <a:pPr marL="0" indent="0">
              <a:buNone/>
            </a:pPr>
            <a:endParaRPr lang="en-US" sz="2000" dirty="0">
              <a:solidFill>
                <a:srgbClr val="000000"/>
              </a:solidFill>
            </a:endParaRPr>
          </a:p>
        </p:txBody>
      </p:sp>
      <p:sp>
        <p:nvSpPr>
          <p:cNvPr id="6" name="Нижний колонтитул 5"/>
          <p:cNvSpPr>
            <a:spLocks noGrp="1"/>
          </p:cNvSpPr>
          <p:nvPr>
            <p:ph type="ftr" sz="quarter" idx="11"/>
          </p:nvPr>
        </p:nvSpPr>
        <p:spPr/>
        <p:txBody>
          <a:bodyPr/>
          <a:lstStyle/>
          <a:p>
            <a:pPr>
              <a:defRPr/>
            </a:pPr>
            <a:r>
              <a:rPr lang="sv-SE" dirty="0" smtClean="0">
                <a:solidFill>
                  <a:srgbClr val="000000"/>
                </a:solidFill>
              </a:rPr>
              <a:t>Irina Manouilenko</a:t>
            </a:r>
            <a:endParaRPr lang="sv-SE" dirty="0">
              <a:solidFill>
                <a:srgbClr val="000000"/>
              </a:solidFill>
            </a:endParaRPr>
          </a:p>
        </p:txBody>
      </p:sp>
      <p:pic>
        <p:nvPicPr>
          <p:cNvPr id="10246" name="Содержимое 6" descr="AmaralNeuroanatomyAutism.gif"/>
          <p:cNvPicPr>
            <a:picLocks noGrp="1" noChangeAspect="1"/>
          </p:cNvPicPr>
          <p:nvPr>
            <p:ph sz="half" idx="2"/>
          </p:nvPr>
        </p:nvPicPr>
        <p:blipFill>
          <a:blip r:embed="rId3" cstate="print"/>
          <a:srcRect/>
          <a:stretch>
            <a:fillRect/>
          </a:stretch>
        </p:blipFill>
        <p:spPr>
          <a:xfrm>
            <a:off x="3347864" y="908720"/>
            <a:ext cx="5720928" cy="5367784"/>
          </a:xfrm>
        </p:spPr>
      </p:pic>
      <p:sp>
        <p:nvSpPr>
          <p:cNvPr id="8" name="Дата 3"/>
          <p:cNvSpPr txBox="1">
            <a:spLocks/>
          </p:cNvSpPr>
          <p:nvPr/>
        </p:nvSpPr>
        <p:spPr bwMode="auto">
          <a:xfrm>
            <a:off x="3571868" y="6029325"/>
            <a:ext cx="4071966" cy="428625"/>
          </a:xfrm>
          <a:prstGeom prst="rect">
            <a:avLst/>
          </a:prstGeom>
          <a:noFill/>
          <a:ln w="9525">
            <a:noFill/>
            <a:miter lim="800000"/>
            <a:headEnd/>
            <a:tailEnd/>
          </a:ln>
          <a:effectLst/>
        </p:spPr>
        <p:txBody>
          <a:bodyPr>
            <a:prstTxWarp prst="textNoShape">
              <a:avLst/>
            </a:prstTxWarp>
          </a:bodyPr>
          <a:lstStyle/>
          <a:p>
            <a:r>
              <a:rPr lang="en-US" sz="1200" dirty="0" err="1">
                <a:solidFill>
                  <a:srgbClr val="000000"/>
                </a:solidFill>
                <a:latin typeface="Arial" charset="0"/>
              </a:rPr>
              <a:t>Amaral</a:t>
            </a:r>
            <a:r>
              <a:rPr lang="en-US" sz="1200" dirty="0">
                <a:solidFill>
                  <a:srgbClr val="000000"/>
                </a:solidFill>
                <a:latin typeface="Arial" charset="0"/>
              </a:rPr>
              <a:t> et al.2008. Trends in Neuroscience 31:3</a:t>
            </a:r>
            <a:endParaRPr lang="sv-SE" sz="1200" dirty="0">
              <a:solidFill>
                <a:schemeClr val="bg1"/>
              </a:solidFill>
              <a:latin typeface="Arial" charset="0"/>
            </a:endParaRPr>
          </a:p>
        </p:txBody>
      </p:sp>
      <p:sp>
        <p:nvSpPr>
          <p:cNvPr id="9" name="Rectangle 2"/>
          <p:cNvSpPr txBox="1">
            <a:spLocks noChangeArrowheads="1"/>
          </p:cNvSpPr>
          <p:nvPr/>
        </p:nvSpPr>
        <p:spPr bwMode="auto">
          <a:xfrm>
            <a:off x="27980" y="254596"/>
            <a:ext cx="7772400" cy="50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r>
              <a:rPr lang="sv-SE" dirty="0" smtClean="0"/>
              <a:t>Neurobiologiska avvikelser vid ASD </a:t>
            </a:r>
          </a:p>
        </p:txBody>
      </p:sp>
      <p:sp>
        <p:nvSpPr>
          <p:cNvPr id="10"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181837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7</a:t>
            </a:fld>
            <a:endParaRPr lang="sv-SE"/>
          </a:p>
        </p:txBody>
      </p:sp>
      <p:sp>
        <p:nvSpPr>
          <p:cNvPr id="18434" name="Rectangle 2"/>
          <p:cNvSpPr>
            <a:spLocks noGrp="1" noChangeArrowheads="1"/>
          </p:cNvSpPr>
          <p:nvPr>
            <p:ph type="title"/>
          </p:nvPr>
        </p:nvSpPr>
        <p:spPr/>
        <p:txBody>
          <a:bodyPr/>
          <a:lstStyle/>
          <a:p>
            <a:pPr algn="ctr"/>
            <a:r>
              <a:rPr lang="sv-SE" dirty="0" smtClean="0"/>
              <a:t>Övergripande mål för avhandlingsarbetet</a:t>
            </a:r>
            <a:endParaRPr lang="sv-SE" dirty="0"/>
          </a:p>
        </p:txBody>
      </p:sp>
      <p:sp>
        <p:nvSpPr>
          <p:cNvPr id="18435" name="Rectangle 3"/>
          <p:cNvSpPr>
            <a:spLocks noGrp="1" noChangeArrowheads="1"/>
          </p:cNvSpPr>
          <p:nvPr>
            <p:ph type="body" idx="1"/>
          </p:nvPr>
        </p:nvSpPr>
        <p:spPr>
          <a:xfrm>
            <a:off x="539750" y="1916832"/>
            <a:ext cx="7772400" cy="3384376"/>
          </a:xfrm>
        </p:spPr>
        <p:txBody>
          <a:bodyPr/>
          <a:lstStyle/>
          <a:p>
            <a:r>
              <a:rPr lang="sv-SE" sz="2400" dirty="0"/>
              <a:t>Att undersöka </a:t>
            </a:r>
            <a:r>
              <a:rPr lang="sv-SE" sz="2400" dirty="0" smtClean="0"/>
              <a:t>neurobiologiska aspekter av autismspektrumtillstånd hos vuxna med normal begåvning i jämförelse med matchade kontroller</a:t>
            </a:r>
          </a:p>
          <a:p>
            <a:pPr marL="0" indent="0">
              <a:buNone/>
            </a:pPr>
            <a:endParaRPr lang="sv-SE" sz="2400" dirty="0" smtClean="0"/>
          </a:p>
          <a:p>
            <a:r>
              <a:rPr lang="sv-SE" sz="2400" dirty="0" smtClean="0"/>
              <a:t>Att undersöka om organiska förändringar föreligger </a:t>
            </a:r>
            <a:r>
              <a:rPr lang="sv-SE" sz="2400" dirty="0"/>
              <a:t>i ökad omfattning </a:t>
            </a:r>
            <a:r>
              <a:rPr lang="sv-SE" sz="2400" dirty="0" smtClean="0"/>
              <a:t>i jämförelse med kontroller</a:t>
            </a:r>
            <a:endParaRPr lang="sv-SE" sz="2400"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236322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8</a:t>
            </a:fld>
            <a:endParaRPr lang="sv-SE"/>
          </a:p>
        </p:txBody>
      </p:sp>
      <p:sp>
        <p:nvSpPr>
          <p:cNvPr id="18434" name="Rectangle 2"/>
          <p:cNvSpPr>
            <a:spLocks noGrp="1" noChangeArrowheads="1"/>
          </p:cNvSpPr>
          <p:nvPr>
            <p:ph type="title"/>
          </p:nvPr>
        </p:nvSpPr>
        <p:spPr>
          <a:xfrm>
            <a:off x="539750" y="1054100"/>
            <a:ext cx="7772400" cy="574700"/>
          </a:xfrm>
        </p:spPr>
        <p:txBody>
          <a:bodyPr/>
          <a:lstStyle/>
          <a:p>
            <a:r>
              <a:rPr lang="sv-SE" dirty="0"/>
              <a:t>Delarbete </a:t>
            </a:r>
            <a:r>
              <a:rPr lang="sv-SE" dirty="0" smtClean="0"/>
              <a:t>I</a:t>
            </a:r>
            <a:endParaRPr lang="sv-SE" dirty="0"/>
          </a:p>
        </p:txBody>
      </p:sp>
      <p:sp>
        <p:nvSpPr>
          <p:cNvPr id="18435" name="Rectangle 3"/>
          <p:cNvSpPr>
            <a:spLocks noGrp="1" noChangeArrowheads="1"/>
          </p:cNvSpPr>
          <p:nvPr>
            <p:ph type="body" idx="1"/>
          </p:nvPr>
        </p:nvSpPr>
        <p:spPr>
          <a:xfrm>
            <a:off x="539552" y="1628800"/>
            <a:ext cx="7772400" cy="4464496"/>
          </a:xfrm>
        </p:spPr>
        <p:txBody>
          <a:bodyPr/>
          <a:lstStyle/>
          <a:p>
            <a:pPr marL="0" indent="0">
              <a:buNone/>
            </a:pPr>
            <a:r>
              <a:rPr lang="en-US" b="1" dirty="0" smtClean="0"/>
              <a:t>The </a:t>
            </a:r>
            <a:r>
              <a:rPr lang="en-US" b="1" dirty="0"/>
              <a:t>Swedish </a:t>
            </a:r>
            <a:r>
              <a:rPr lang="en-US" b="1" dirty="0" smtClean="0"/>
              <a:t>version </a:t>
            </a:r>
            <a:r>
              <a:rPr lang="en-US" b="1" dirty="0"/>
              <a:t>of the </a:t>
            </a:r>
            <a:r>
              <a:rPr lang="en-US" b="1" dirty="0" err="1"/>
              <a:t>Ritvo</a:t>
            </a:r>
            <a:r>
              <a:rPr lang="en-US" b="1" dirty="0"/>
              <a:t> Autism and Asperger </a:t>
            </a:r>
            <a:r>
              <a:rPr lang="en-US" b="1" dirty="0" smtClean="0"/>
              <a:t>diagnostic </a:t>
            </a:r>
            <a:r>
              <a:rPr lang="en-US" b="1" dirty="0"/>
              <a:t>s</a:t>
            </a:r>
            <a:r>
              <a:rPr lang="en-US" b="1" dirty="0" smtClean="0"/>
              <a:t>cale</a:t>
            </a:r>
            <a:r>
              <a:rPr lang="en-US" b="1" dirty="0"/>
              <a:t>: Revised (RAADS-R). A </a:t>
            </a:r>
            <a:r>
              <a:rPr lang="en-US" b="1" dirty="0" smtClean="0"/>
              <a:t>validation </a:t>
            </a:r>
            <a:r>
              <a:rPr lang="en-US" b="1" dirty="0"/>
              <a:t>s</a:t>
            </a:r>
            <a:r>
              <a:rPr lang="en-US" b="1" dirty="0" smtClean="0"/>
              <a:t>tudy </a:t>
            </a:r>
            <a:r>
              <a:rPr lang="en-US" b="1" dirty="0"/>
              <a:t>of a </a:t>
            </a:r>
            <a:r>
              <a:rPr lang="en-US" b="1" dirty="0" smtClean="0"/>
              <a:t>rating </a:t>
            </a:r>
            <a:r>
              <a:rPr lang="en-US" b="1" dirty="0"/>
              <a:t>s</a:t>
            </a:r>
            <a:r>
              <a:rPr lang="en-US" b="1" dirty="0" smtClean="0"/>
              <a:t>cale </a:t>
            </a:r>
            <a:r>
              <a:rPr lang="en-US" b="1" dirty="0"/>
              <a:t>for a</a:t>
            </a:r>
            <a:r>
              <a:rPr lang="en-US" b="1" dirty="0" smtClean="0"/>
              <a:t>dults. </a:t>
            </a:r>
          </a:p>
          <a:p>
            <a:pPr marL="0" indent="0">
              <a:buNone/>
            </a:pPr>
            <a:r>
              <a:rPr lang="ru-RU" dirty="0"/>
              <a:t>Andersen LM, Näswall K, </a:t>
            </a:r>
            <a:r>
              <a:rPr lang="ru-RU" i="1" dirty="0"/>
              <a:t>Manouilenko I</a:t>
            </a:r>
            <a:r>
              <a:rPr lang="ru-RU" dirty="0"/>
              <a:t>, Nylander L, Edgar J, Ritvo RA, Ritvo E, Bejerot S. </a:t>
            </a:r>
            <a:endParaRPr lang="sv-SE" dirty="0" smtClean="0"/>
          </a:p>
          <a:p>
            <a:pPr marL="0" indent="0">
              <a:buNone/>
            </a:pPr>
            <a:r>
              <a:rPr lang="en-US" i="1" dirty="0" smtClean="0"/>
              <a:t>Journal </a:t>
            </a:r>
            <a:r>
              <a:rPr lang="en-US" i="1" dirty="0"/>
              <a:t>of Autism and Developmental Disorders, 2011, 41: </a:t>
            </a:r>
            <a:r>
              <a:rPr lang="en-US" i="1" dirty="0" smtClean="0"/>
              <a:t>1635-1645</a:t>
            </a:r>
          </a:p>
          <a:p>
            <a:pPr marL="0" indent="0">
              <a:buNone/>
            </a:pPr>
            <a:endParaRPr lang="en-US" i="1" dirty="0"/>
          </a:p>
          <a:p>
            <a:pPr marL="0" indent="0">
              <a:buNone/>
            </a:pPr>
            <a:r>
              <a:rPr lang="en-US" b="1" i="1" dirty="0" err="1" smtClean="0"/>
              <a:t>Syfte</a:t>
            </a:r>
            <a:r>
              <a:rPr lang="en-US" b="1" i="1" dirty="0" smtClean="0"/>
              <a:t>: </a:t>
            </a:r>
            <a:r>
              <a:rPr lang="sv-SE" dirty="0"/>
              <a:t>Att utvärdera </a:t>
            </a:r>
            <a:r>
              <a:rPr lang="sv-SE" dirty="0" smtClean="0"/>
              <a:t>psykometriska egenskaper hos den </a:t>
            </a:r>
            <a:r>
              <a:rPr lang="sv-SE" dirty="0"/>
              <a:t>svenska versionen av </a:t>
            </a:r>
            <a:r>
              <a:rPr lang="sv-SE" dirty="0" err="1"/>
              <a:t>Ritvo</a:t>
            </a:r>
            <a:r>
              <a:rPr lang="sv-SE" dirty="0"/>
              <a:t> Autism Asperger Diagnostic </a:t>
            </a:r>
            <a:r>
              <a:rPr lang="sv-SE" dirty="0" err="1"/>
              <a:t>Scale</a:t>
            </a:r>
            <a:r>
              <a:rPr lang="sv-SE" dirty="0"/>
              <a:t> - </a:t>
            </a:r>
            <a:r>
              <a:rPr lang="sv-SE" dirty="0" err="1"/>
              <a:t>Revised</a:t>
            </a:r>
            <a:r>
              <a:rPr lang="sv-SE" dirty="0"/>
              <a:t> (RAADS-R)</a:t>
            </a:r>
          </a:p>
          <a:p>
            <a:pPr marL="0" indent="0">
              <a:buNone/>
            </a:pPr>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330781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smtClean="0"/>
              <a:t>Irina </a:t>
            </a:r>
            <a:r>
              <a:rPr lang="sv-SE" dirty="0" err="1" smtClean="0"/>
              <a:t>Manouilenko</a:t>
            </a:r>
            <a:endParaRPr lang="sv-SE" dirty="0"/>
          </a:p>
        </p:txBody>
      </p:sp>
      <p:sp>
        <p:nvSpPr>
          <p:cNvPr id="6" name="Platshållare för bildnummer 5"/>
          <p:cNvSpPr>
            <a:spLocks noGrp="1"/>
          </p:cNvSpPr>
          <p:nvPr>
            <p:ph type="sldNum" sz="quarter" idx="12"/>
          </p:nvPr>
        </p:nvSpPr>
        <p:spPr/>
        <p:txBody>
          <a:bodyPr/>
          <a:lstStyle/>
          <a:p>
            <a:fld id="{09BDE379-E150-4D55-B492-6DDDF03A1FBF}" type="slidenum">
              <a:rPr lang="sv-SE"/>
              <a:pPr/>
              <a:t>9</a:t>
            </a:fld>
            <a:endParaRPr lang="sv-SE"/>
          </a:p>
        </p:txBody>
      </p:sp>
      <p:sp>
        <p:nvSpPr>
          <p:cNvPr id="18434" name="Rectangle 2"/>
          <p:cNvSpPr>
            <a:spLocks noGrp="1" noChangeArrowheads="1"/>
          </p:cNvSpPr>
          <p:nvPr>
            <p:ph type="title"/>
          </p:nvPr>
        </p:nvSpPr>
        <p:spPr/>
        <p:txBody>
          <a:bodyPr/>
          <a:lstStyle/>
          <a:p>
            <a:pPr algn="ctr"/>
            <a:r>
              <a:rPr lang="en-US" dirty="0" err="1"/>
              <a:t>Ritvo</a:t>
            </a:r>
            <a:r>
              <a:rPr lang="en-US" dirty="0"/>
              <a:t> Autism and Asperger Diagnostic Scale: Revised (RAADS-R). </a:t>
            </a:r>
            <a:endParaRPr lang="sv-SE" dirty="0"/>
          </a:p>
        </p:txBody>
      </p:sp>
      <p:sp>
        <p:nvSpPr>
          <p:cNvPr id="18435" name="Rectangle 3"/>
          <p:cNvSpPr>
            <a:spLocks noGrp="1" noChangeArrowheads="1"/>
          </p:cNvSpPr>
          <p:nvPr>
            <p:ph type="body" idx="1"/>
          </p:nvPr>
        </p:nvSpPr>
        <p:spPr>
          <a:xfrm>
            <a:off x="539750" y="2276872"/>
            <a:ext cx="7056586" cy="3958828"/>
          </a:xfrm>
        </p:spPr>
        <p:txBody>
          <a:bodyPr/>
          <a:lstStyle/>
          <a:p>
            <a:r>
              <a:rPr lang="sv-SE" dirty="0" smtClean="0"/>
              <a:t>En självskattningsskala med 80 </a:t>
            </a:r>
            <a:r>
              <a:rPr lang="sv-SE" dirty="0"/>
              <a:t>frågor som </a:t>
            </a:r>
            <a:r>
              <a:rPr lang="sv-SE" dirty="0" smtClean="0"/>
              <a:t>kan bistå i bedömning av vuxna med autismspektrumtillstånd</a:t>
            </a:r>
          </a:p>
          <a:p>
            <a:r>
              <a:rPr lang="sv-SE" dirty="0" smtClean="0"/>
              <a:t>Fyra delskalor:</a:t>
            </a:r>
          </a:p>
          <a:p>
            <a:pPr marL="2628900" lvl="5" indent="-342900">
              <a:buFont typeface="Wingdings" pitchFamily="2" charset="2"/>
              <a:buChar char="§"/>
            </a:pPr>
            <a:r>
              <a:rPr lang="en-US" sz="1800" dirty="0" smtClean="0">
                <a:solidFill>
                  <a:schemeClr val="accent1"/>
                </a:solidFill>
              </a:rPr>
              <a:t>Social </a:t>
            </a:r>
            <a:r>
              <a:rPr lang="en-US" sz="1800" dirty="0" err="1" smtClean="0">
                <a:solidFill>
                  <a:schemeClr val="accent1"/>
                </a:solidFill>
              </a:rPr>
              <a:t>interaktion</a:t>
            </a:r>
            <a:endParaRPr lang="en-US" sz="1800" dirty="0">
              <a:solidFill>
                <a:schemeClr val="accent1"/>
              </a:solidFill>
            </a:endParaRPr>
          </a:p>
          <a:p>
            <a:pPr marL="2628900" lvl="5" indent="-342900">
              <a:buFont typeface="Wingdings" pitchFamily="2" charset="2"/>
              <a:buChar char="§"/>
            </a:pPr>
            <a:r>
              <a:rPr lang="en-US" sz="1800" dirty="0" err="1" smtClean="0">
                <a:solidFill>
                  <a:schemeClr val="accent1"/>
                </a:solidFill>
              </a:rPr>
              <a:t>Språk</a:t>
            </a:r>
            <a:endParaRPr lang="en-US" sz="1800" dirty="0">
              <a:solidFill>
                <a:schemeClr val="accent1"/>
              </a:solidFill>
            </a:endParaRPr>
          </a:p>
          <a:p>
            <a:pPr marL="2628900" lvl="5" indent="-342900">
              <a:buFont typeface="Wingdings" pitchFamily="2" charset="2"/>
              <a:buChar char="§"/>
            </a:pPr>
            <a:r>
              <a:rPr lang="en-US" sz="1800" dirty="0" err="1" smtClean="0">
                <a:solidFill>
                  <a:schemeClr val="accent1"/>
                </a:solidFill>
              </a:rPr>
              <a:t>Avgränsade</a:t>
            </a:r>
            <a:r>
              <a:rPr lang="en-US" sz="1800" dirty="0" smtClean="0">
                <a:solidFill>
                  <a:schemeClr val="accent1"/>
                </a:solidFill>
              </a:rPr>
              <a:t> </a:t>
            </a:r>
            <a:r>
              <a:rPr lang="en-US" sz="1800" dirty="0" err="1" smtClean="0">
                <a:solidFill>
                  <a:schemeClr val="accent1"/>
                </a:solidFill>
              </a:rPr>
              <a:t>intressen</a:t>
            </a:r>
            <a:endParaRPr lang="en-US" sz="1800" dirty="0">
              <a:solidFill>
                <a:schemeClr val="accent1"/>
              </a:solidFill>
            </a:endParaRPr>
          </a:p>
          <a:p>
            <a:pPr marL="2628900" lvl="5" indent="-342900">
              <a:buFont typeface="Wingdings" pitchFamily="2" charset="2"/>
              <a:buChar char="§"/>
            </a:pPr>
            <a:r>
              <a:rPr lang="en-US" sz="1800" dirty="0" err="1" smtClean="0">
                <a:solidFill>
                  <a:schemeClr val="accent1"/>
                </a:solidFill>
              </a:rPr>
              <a:t>Sensomotoriska</a:t>
            </a:r>
            <a:r>
              <a:rPr lang="en-US" sz="1800" dirty="0" smtClean="0">
                <a:solidFill>
                  <a:schemeClr val="accent1"/>
                </a:solidFill>
              </a:rPr>
              <a:t> </a:t>
            </a:r>
            <a:r>
              <a:rPr lang="en-US" sz="1800" dirty="0" err="1" smtClean="0">
                <a:solidFill>
                  <a:schemeClr val="accent1"/>
                </a:solidFill>
              </a:rPr>
              <a:t>fenomen</a:t>
            </a:r>
            <a:endParaRPr lang="en-US" sz="1800" dirty="0">
              <a:solidFill>
                <a:schemeClr val="accent1"/>
              </a:solidFill>
            </a:endParaRPr>
          </a:p>
          <a:p>
            <a:pPr marL="0" indent="0">
              <a:buNone/>
            </a:pPr>
            <a:r>
              <a:rPr lang="en-US" b="1" u="sng" dirty="0" err="1" smtClean="0"/>
              <a:t>Deltagare</a:t>
            </a:r>
            <a:r>
              <a:rPr lang="en-US" dirty="0"/>
              <a:t>:</a:t>
            </a:r>
          </a:p>
          <a:p>
            <a:r>
              <a:rPr lang="en-US" dirty="0"/>
              <a:t>75 </a:t>
            </a:r>
            <a:r>
              <a:rPr lang="en-US" dirty="0" err="1"/>
              <a:t>vuxna</a:t>
            </a:r>
            <a:r>
              <a:rPr lang="en-US" dirty="0"/>
              <a:t> med </a:t>
            </a:r>
            <a:r>
              <a:rPr lang="en-US" dirty="0" err="1"/>
              <a:t>autismspektrumtillstånd</a:t>
            </a:r>
            <a:r>
              <a:rPr lang="en-US" dirty="0"/>
              <a:t> &amp; 197 </a:t>
            </a:r>
            <a:r>
              <a:rPr lang="en-US" dirty="0" err="1"/>
              <a:t>kontroller</a:t>
            </a:r>
            <a:endParaRPr lang="en-US" dirty="0"/>
          </a:p>
          <a:p>
            <a:r>
              <a:rPr lang="en-US" dirty="0" err="1"/>
              <a:t>Fyllde</a:t>
            </a:r>
            <a:r>
              <a:rPr lang="en-US" dirty="0"/>
              <a:t> </a:t>
            </a:r>
            <a:r>
              <a:rPr lang="en-US" dirty="0" err="1"/>
              <a:t>i</a:t>
            </a:r>
            <a:r>
              <a:rPr lang="en-US" dirty="0"/>
              <a:t> </a:t>
            </a:r>
            <a:r>
              <a:rPr lang="en-US" dirty="0" err="1"/>
              <a:t>både</a:t>
            </a:r>
            <a:r>
              <a:rPr lang="en-US" dirty="0"/>
              <a:t> </a:t>
            </a:r>
            <a:r>
              <a:rPr lang="sv-SE" dirty="0"/>
              <a:t>Autism </a:t>
            </a:r>
            <a:r>
              <a:rPr lang="sv-SE" dirty="0" err="1"/>
              <a:t>Spectrum</a:t>
            </a:r>
            <a:r>
              <a:rPr lang="sv-SE" dirty="0"/>
              <a:t> </a:t>
            </a:r>
            <a:r>
              <a:rPr lang="sv-SE" dirty="0" err="1"/>
              <a:t>Quotient</a:t>
            </a:r>
            <a:r>
              <a:rPr lang="sv-SE" dirty="0"/>
              <a:t> (AQ) och RAADS-R</a:t>
            </a:r>
          </a:p>
          <a:p>
            <a:pPr marL="457200" lvl="1" indent="0">
              <a:buNone/>
            </a:pPr>
            <a:endParaRPr lang="sv-SE" dirty="0"/>
          </a:p>
        </p:txBody>
      </p:sp>
      <p:sp>
        <p:nvSpPr>
          <p:cNvPr id="7" name="Platshållare för datum 3"/>
          <p:cNvSpPr>
            <a:spLocks noGrp="1"/>
          </p:cNvSpPr>
          <p:nvPr>
            <p:ph type="dt" sz="half" idx="10"/>
          </p:nvPr>
        </p:nvSpPr>
        <p:spPr>
          <a:xfrm>
            <a:off x="6553200" y="6477000"/>
            <a:ext cx="1905000" cy="228600"/>
          </a:xfrm>
        </p:spPr>
        <p:txBody>
          <a:bodyPr/>
          <a:lstStyle/>
          <a:p>
            <a:r>
              <a:rPr lang="sv-SE" dirty="0" smtClean="0"/>
              <a:t>18 mars 2014</a:t>
            </a:r>
            <a:endParaRPr lang="sv-SE" dirty="0"/>
          </a:p>
        </p:txBody>
      </p:sp>
    </p:spTree>
    <p:extLst>
      <p:ext uri="{BB962C8B-B14F-4D97-AF65-F5344CB8AC3E}">
        <p14:creationId xmlns:p14="http://schemas.microsoft.com/office/powerpoint/2010/main" val="4074791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i_mall_vit">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ki_mall_vit</Template>
  <TotalTime>5038</TotalTime>
  <Words>4032</Words>
  <Application>Microsoft Office PowerPoint</Application>
  <PresentationFormat>On-screen Show (4:3)</PresentationFormat>
  <Paragraphs>793</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ki_mall_vit</vt:lpstr>
      <vt:lpstr>PowerPoint Presentation</vt:lpstr>
      <vt:lpstr>Autismspektrumtillstånd före Hans Aspergers (1938) och Leo Kanners (1943) rapporter</vt:lpstr>
      <vt:lpstr>Autismspektrumtillstånd  före Asperger och Kanner</vt:lpstr>
      <vt:lpstr>Sukharevas fallbeskrivningar, 1925,  6 pojkar med ”schizoid psykopati” </vt:lpstr>
      <vt:lpstr>PowerPoint Presentation</vt:lpstr>
      <vt:lpstr>PowerPoint Presentation</vt:lpstr>
      <vt:lpstr>Övergripande mål för avhandlingsarbetet</vt:lpstr>
      <vt:lpstr>Delarbete I</vt:lpstr>
      <vt:lpstr>Ritvo Autism and Asperger Diagnostic Scale: Revised (RAADS-R). </vt:lpstr>
      <vt:lpstr>Resultat, delarbete I</vt:lpstr>
      <vt:lpstr>PowerPoint Presentation</vt:lpstr>
      <vt:lpstr>Delarbete III</vt:lpstr>
      <vt:lpstr>Deltagare &amp; metoder</vt:lpstr>
      <vt:lpstr>Positronemissiontomografi (PET)</vt:lpstr>
      <vt:lpstr>Resultat, delarbete II</vt:lpstr>
      <vt:lpstr>Samtidig förekomst</vt:lpstr>
      <vt:lpstr>PowerPoint Presentation</vt:lpstr>
      <vt:lpstr>Resultat, delarbete III Korrelationsanalys mellan blodflödesindex och faktorn ”Autistiska drag/ADHD-symtom” </vt:lpstr>
      <vt:lpstr>Resultat, delarbete III Korrelationsanalys mellan blodflödesindex och faktorn ” Sensory-motor integration ” </vt:lpstr>
      <vt:lpstr>Slutsatser, delarbete II &amp; III </vt:lpstr>
      <vt:lpstr>Delarbete IV</vt:lpstr>
      <vt:lpstr>Minor Physical Anomalies (MPA)</vt:lpstr>
      <vt:lpstr>Minor Physical Anomalies (MPA)</vt:lpstr>
      <vt:lpstr>Delarbete IV, deltagare &amp; metod </vt:lpstr>
      <vt:lpstr>Resultat, delarbete IV Minor Physical Anomalies</vt:lpstr>
      <vt:lpstr>Resultat, delarbete IV</vt:lpstr>
      <vt:lpstr>Slutsats, delarbete IV</vt:lpstr>
      <vt:lpstr>Slutsatser</vt:lpstr>
      <vt:lpstr>PowerPoint Presentation</vt:lpstr>
      <vt:lpstr> TACK!</vt:lpstr>
      <vt:lpstr>PowerPoint Presentation</vt:lpstr>
      <vt:lpstr>PowerPoint Presentation</vt:lpstr>
      <vt:lpstr>PET protokoll &amp; statistik</vt:lpstr>
      <vt:lpstr>Statistiska analyser, Delarbete 2</vt:lpstr>
      <vt:lpstr>Principal component analysis (faktoranalys)</vt:lpstr>
      <vt:lpstr>Resultat, Delarbete 3 Faktoranalys</vt:lpstr>
      <vt:lpstr>Neurological Soft Signs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383</cp:revision>
  <cp:lastPrinted>2005-09-23T14:22:03Z</cp:lastPrinted>
  <dcterms:created xsi:type="dcterms:W3CDTF">2013-08-24T09:18:49Z</dcterms:created>
  <dcterms:modified xsi:type="dcterms:W3CDTF">2014-03-18T08:34:05Z</dcterms:modified>
</cp:coreProperties>
</file>